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  <p:sldMasterId id="2147483650" r:id="rId3"/>
  </p:sldMasterIdLst>
  <p:notesMasterIdLst>
    <p:notesMasterId r:id="rId49"/>
  </p:notesMasterIdLst>
  <p:handoutMasterIdLst>
    <p:handoutMasterId r:id="rId50"/>
  </p:handoutMasterIdLst>
  <p:sldIdLst>
    <p:sldId id="296" r:id="rId4"/>
    <p:sldId id="330" r:id="rId5"/>
    <p:sldId id="356" r:id="rId6"/>
    <p:sldId id="297" r:id="rId7"/>
    <p:sldId id="331" r:id="rId8"/>
    <p:sldId id="298" r:id="rId9"/>
    <p:sldId id="337" r:id="rId10"/>
    <p:sldId id="352" r:id="rId11"/>
    <p:sldId id="345" r:id="rId12"/>
    <p:sldId id="346" r:id="rId13"/>
    <p:sldId id="347" r:id="rId14"/>
    <p:sldId id="348" r:id="rId15"/>
    <p:sldId id="357" r:id="rId16"/>
    <p:sldId id="359" r:id="rId17"/>
    <p:sldId id="358" r:id="rId18"/>
    <p:sldId id="349" r:id="rId19"/>
    <p:sldId id="350" r:id="rId20"/>
    <p:sldId id="351" r:id="rId21"/>
    <p:sldId id="306" r:id="rId22"/>
    <p:sldId id="307" r:id="rId23"/>
    <p:sldId id="321" r:id="rId24"/>
    <p:sldId id="323" r:id="rId25"/>
    <p:sldId id="308" r:id="rId26"/>
    <p:sldId id="322" r:id="rId27"/>
    <p:sldId id="324" r:id="rId28"/>
    <p:sldId id="309" r:id="rId29"/>
    <p:sldId id="325" r:id="rId30"/>
    <p:sldId id="355" r:id="rId31"/>
    <p:sldId id="326" r:id="rId32"/>
    <p:sldId id="313" r:id="rId33"/>
    <p:sldId id="353" r:id="rId34"/>
    <p:sldId id="311" r:id="rId35"/>
    <p:sldId id="336" r:id="rId36"/>
    <p:sldId id="328" r:id="rId37"/>
    <p:sldId id="340" r:id="rId38"/>
    <p:sldId id="341" r:id="rId39"/>
    <p:sldId id="342" r:id="rId40"/>
    <p:sldId id="343" r:id="rId41"/>
    <p:sldId id="344" r:id="rId42"/>
    <p:sldId id="329" r:id="rId43"/>
    <p:sldId id="333" r:id="rId44"/>
    <p:sldId id="334" r:id="rId45"/>
    <p:sldId id="335" r:id="rId46"/>
    <p:sldId id="354" r:id="rId47"/>
    <p:sldId id="320" r:id="rId48"/>
  </p:sldIdLst>
  <p:sldSz cx="9144000" cy="6858000" type="screen4x3"/>
  <p:notesSz cx="6797675" cy="9926638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95" autoAdjust="0"/>
    <p:restoredTop sz="94660"/>
  </p:normalViewPr>
  <p:slideViewPr>
    <p:cSldViewPr>
      <p:cViewPr>
        <p:scale>
          <a:sx n="80" d="100"/>
          <a:sy n="80" d="100"/>
        </p:scale>
        <p:origin x="-1176" y="-588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3127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C9120-597E-4852-8BC5-C3F0D8923E76}" type="datetimeFigureOut">
              <a:rPr lang="es-ES" smtClean="0"/>
              <a:pPr/>
              <a:t>25/05/2015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831AD-50C3-46E0-9787-421C7E91197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824817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58C6D-8DC0-4ADC-A959-6BD31B14EB02}" type="datetimeFigureOut">
              <a:rPr lang="es-ES" smtClean="0"/>
              <a:pPr/>
              <a:t>25/05/2015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79450" y="4715710"/>
            <a:ext cx="5438775" cy="44665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7E6A2-2703-4082-ADFD-601A27F9803F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430510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7E6A2-2703-4082-ADFD-601A27F9803F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852749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7E6A2-2703-4082-ADFD-601A27F9803F}" type="slidenum">
              <a:rPr lang="es-ES" smtClean="0"/>
              <a:pPr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1226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7E6A2-2703-4082-ADFD-601A27F9803F}" type="slidenum">
              <a:rPr lang="es-ES" smtClean="0"/>
              <a:pPr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852749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7E6A2-2703-4082-ADFD-601A27F9803F}" type="slidenum">
              <a:rPr lang="es-ES" smtClean="0"/>
              <a:pPr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852749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7E6A2-2703-4082-ADFD-601A27F9803F}" type="slidenum">
              <a:rPr lang="es-ES" smtClean="0"/>
              <a:pPr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852749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676A1-F636-4EA0-91BD-95A4D8E58C6F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1 Título"/>
          <p:cNvSpPr>
            <a:spLocks noGrp="1"/>
          </p:cNvSpPr>
          <p:nvPr>
            <p:ph type="ctrTitle"/>
          </p:nvPr>
        </p:nvSpPr>
        <p:spPr>
          <a:xfrm>
            <a:off x="642910" y="314303"/>
            <a:ext cx="5857916" cy="369881"/>
          </a:xfrm>
          <a:prstGeom prst="rect">
            <a:avLst/>
          </a:prstGeom>
        </p:spPr>
        <p:txBody>
          <a:bodyPr/>
          <a:lstStyle>
            <a:lvl1pPr>
              <a:def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10" name="9 Marcador de texto"/>
          <p:cNvSpPr>
            <a:spLocks noGrp="1"/>
          </p:cNvSpPr>
          <p:nvPr>
            <p:ph type="body" sz="quarter" idx="13"/>
          </p:nvPr>
        </p:nvSpPr>
        <p:spPr>
          <a:xfrm>
            <a:off x="895324" y="1119172"/>
            <a:ext cx="7534328" cy="35719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buFont typeface="Arial" pitchFamily="34" charset="0"/>
              <a:buNone/>
              <a:defRPr lang="es-ES" sz="2000" b="1" kern="1200" dirty="0" smtClean="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>
              <a:defRPr sz="1800">
                <a:latin typeface="Corbel" pitchFamily="34" charset="0"/>
              </a:defRPr>
            </a:lvl2pPr>
            <a:lvl3pPr>
              <a:buFont typeface="Arial" pitchFamily="34" charset="0"/>
              <a:buChar char="•"/>
              <a:defRPr sz="1800"/>
            </a:lvl3pPr>
          </a:lstStyle>
          <a:p>
            <a:pPr marL="0" lvl="0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11" name="9 Marcador de texto"/>
          <p:cNvSpPr>
            <a:spLocks noGrp="1"/>
          </p:cNvSpPr>
          <p:nvPr>
            <p:ph type="body" sz="quarter" idx="14"/>
          </p:nvPr>
        </p:nvSpPr>
        <p:spPr>
          <a:xfrm>
            <a:off x="714348" y="1857364"/>
            <a:ext cx="7715304" cy="44291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buFont typeface="Arial" pitchFamily="34" charset="0"/>
              <a:buNone/>
              <a:defRPr lang="es-ES" sz="1800" kern="1200" dirty="0" smtClean="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buFont typeface="Arial" pitchFamily="34" charset="0"/>
              <a:buChar char="•"/>
              <a:defRPr sz="1800">
                <a:latin typeface="Century Gothic" panose="020B0502020202020204" pitchFamily="34" charset="0"/>
              </a:defRPr>
            </a:lvl3pPr>
          </a:lstStyle>
          <a:p>
            <a:pPr marL="0" lvl="0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Haga clic para modificar el estilo de texto del patrón</a:t>
            </a:r>
          </a:p>
          <a:p>
            <a:pPr marL="400050" lvl="1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Segundo nivel</a:t>
            </a:r>
          </a:p>
          <a:p>
            <a:pPr marL="800100" lvl="2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Tercer nivel</a:t>
            </a:r>
          </a:p>
          <a:p>
            <a:pPr marL="400050" lvl="1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Cuarto nivel</a:t>
            </a:r>
          </a:p>
          <a:p>
            <a:pPr marL="400050" lvl="1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Quinto nivel</a:t>
            </a:r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ctrTitle"/>
          </p:nvPr>
        </p:nvSpPr>
        <p:spPr>
          <a:xfrm>
            <a:off x="1185839" y="3000372"/>
            <a:ext cx="6786610" cy="369881"/>
          </a:xfrm>
          <a:prstGeom prst="rect">
            <a:avLst/>
          </a:prstGeom>
        </p:spPr>
        <p:txBody>
          <a:bodyPr/>
          <a:lstStyle>
            <a:lvl1pPr algn="ctr">
              <a:def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4" name="9 Marcador de texto"/>
          <p:cNvSpPr>
            <a:spLocks noGrp="1"/>
          </p:cNvSpPr>
          <p:nvPr>
            <p:ph type="body" sz="quarter" idx="14"/>
          </p:nvPr>
        </p:nvSpPr>
        <p:spPr>
          <a:xfrm>
            <a:off x="2233596" y="5000636"/>
            <a:ext cx="4714908" cy="10715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buFont typeface="Arial" pitchFamily="34" charset="0"/>
              <a:buNone/>
              <a:defRPr lang="es-ES" sz="12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itchFamily="34" charset="0"/>
                <a:ea typeface="+mj-ea"/>
                <a:cs typeface="+mj-cs"/>
              </a:defRPr>
            </a:lvl1pPr>
            <a:lvl2pPr>
              <a:defRPr sz="1800">
                <a:latin typeface="Corbel" pitchFamily="34" charset="0"/>
              </a:defRPr>
            </a:lvl2pPr>
            <a:lvl3pPr>
              <a:buFont typeface="Arial" pitchFamily="34" charset="0"/>
              <a:buChar char="•"/>
              <a:defRPr sz="1800"/>
            </a:lvl3pPr>
          </a:lstStyle>
          <a:p>
            <a:pPr marL="0" lvl="0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676A1-F636-4EA0-91BD-95A4D8E58C6F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5" name="1 Título"/>
          <p:cNvSpPr>
            <a:spLocks noGrp="1"/>
          </p:cNvSpPr>
          <p:nvPr>
            <p:ph type="ctrTitle"/>
          </p:nvPr>
        </p:nvSpPr>
        <p:spPr>
          <a:xfrm>
            <a:off x="642910" y="304778"/>
            <a:ext cx="5857916" cy="369881"/>
          </a:xfrm>
          <a:prstGeom prst="rect">
            <a:avLst/>
          </a:prstGeom>
        </p:spPr>
        <p:txBody>
          <a:bodyPr/>
          <a:lstStyle>
            <a:lvl1pPr>
              <a:def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9 Marcador de texto"/>
          <p:cNvSpPr>
            <a:spLocks noGrp="1"/>
          </p:cNvSpPr>
          <p:nvPr>
            <p:ph type="body" sz="quarter" idx="14"/>
          </p:nvPr>
        </p:nvSpPr>
        <p:spPr>
          <a:xfrm>
            <a:off x="714348" y="1071546"/>
            <a:ext cx="7715304" cy="521497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buFont typeface="Arial" pitchFamily="34" charset="0"/>
              <a:buNone/>
              <a:defRPr lang="es-ES" sz="1800" kern="1200" dirty="0" smtClean="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buFont typeface="Arial" pitchFamily="34" charset="0"/>
              <a:buChar char="•"/>
              <a:defRPr sz="1800">
                <a:latin typeface="Century Gothic" panose="020B0502020202020204" pitchFamily="34" charset="0"/>
              </a:defRPr>
            </a:lvl3pPr>
          </a:lstStyle>
          <a:p>
            <a:pPr marL="0" lvl="0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Haga clic para modificar el estilo de texto del patrón</a:t>
            </a:r>
          </a:p>
          <a:p>
            <a:pPr marL="400050" lvl="1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Segundo nivel</a:t>
            </a:r>
          </a:p>
          <a:p>
            <a:pPr marL="800100" lvl="2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Tercer nivel</a:t>
            </a:r>
          </a:p>
          <a:p>
            <a:pPr marL="400050" lvl="1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Cuarto nivel</a:t>
            </a:r>
          </a:p>
          <a:p>
            <a:pPr marL="400050" lvl="1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Quinto nivel</a:t>
            </a:r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ctrTitle"/>
          </p:nvPr>
        </p:nvSpPr>
        <p:spPr>
          <a:xfrm>
            <a:off x="1185839" y="3000372"/>
            <a:ext cx="6786610" cy="369881"/>
          </a:xfrm>
          <a:prstGeom prst="rect">
            <a:avLst/>
          </a:prstGeom>
        </p:spPr>
        <p:txBody>
          <a:bodyPr/>
          <a:lstStyle>
            <a:lvl1pPr algn="ctr">
              <a:def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4" name="9 Marcador de texto"/>
          <p:cNvSpPr>
            <a:spLocks noGrp="1"/>
          </p:cNvSpPr>
          <p:nvPr>
            <p:ph type="body" sz="quarter" idx="14"/>
          </p:nvPr>
        </p:nvSpPr>
        <p:spPr>
          <a:xfrm>
            <a:off x="2233596" y="5000636"/>
            <a:ext cx="4714908" cy="10715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buFont typeface="Arial" pitchFamily="34" charset="0"/>
              <a:buNone/>
              <a:defRPr lang="es-ES" sz="12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itchFamily="34" charset="0"/>
                <a:ea typeface="+mj-ea"/>
                <a:cs typeface="+mj-cs"/>
              </a:defRPr>
            </a:lvl1pPr>
            <a:lvl2pPr>
              <a:defRPr sz="1800">
                <a:latin typeface="Corbel" pitchFamily="34" charset="0"/>
              </a:defRPr>
            </a:lvl2pPr>
            <a:lvl3pPr>
              <a:buFont typeface="Arial" pitchFamily="34" charset="0"/>
              <a:buChar char="•"/>
              <a:defRPr sz="1800"/>
            </a:lvl3pPr>
          </a:lstStyle>
          <a:p>
            <a:pPr marL="0" lvl="0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eriera\Desktop\powerpointreprap-04.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1027" cy="6858000"/>
          </a:xfrm>
          <a:prstGeom prst="rect">
            <a:avLst/>
          </a:prstGeom>
          <a:noFill/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676A1-F636-4EA0-91BD-95A4D8E58C6F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034" y="357166"/>
            <a:ext cx="97156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4348" y="1142984"/>
            <a:ext cx="95251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Corbe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eriera\Desktop\powerpointreprap-04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1027" cy="6858000"/>
          </a:xfrm>
          <a:prstGeom prst="rect">
            <a:avLst/>
          </a:prstGeom>
          <a:noFill/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676A1-F636-4EA0-91BD-95A4D8E58C6F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034" y="357166"/>
            <a:ext cx="97156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Corbe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riera\Desktop\powerpointreprap-05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7797"/>
            <a:ext cx="9164749" cy="6875797"/>
          </a:xfrm>
          <a:prstGeom prst="rect">
            <a:avLst/>
          </a:prstGeom>
          <a:noFill/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BF576-0E3B-4227-9AC3-2EA2D2C959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hyperlink" Target="http://www.netfabb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hyperlink" Target="http://www.netfabb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youtube.com/watch?v=cJbCR7yOdMM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slic3r.org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jpe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hyperlink" Target="http://www.reprapbcn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reprapbcn.com/es/documentacion" TargetMode="External"/><Relationship Id="rId11" Type="http://schemas.openxmlformats.org/officeDocument/2006/relationships/hyperlink" Target="https://twitter.com/RepRapBCN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www.reprapbcn.com/es/forum" TargetMode="External"/><Relationship Id="rId9" Type="http://schemas.openxmlformats.org/officeDocument/2006/relationships/hyperlink" Target="https://www.facebook.com/reprap.bcn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jpeg"/><Relationship Id="rId3" Type="http://schemas.openxmlformats.org/officeDocument/2006/relationships/hyperlink" Target="http://www.solidworks.es/" TargetMode="External"/><Relationship Id="rId7" Type="http://schemas.openxmlformats.org/officeDocument/2006/relationships/hyperlink" Target="http://www.123dapp.com/create" TargetMode="External"/><Relationship Id="rId12" Type="http://schemas.openxmlformats.org/officeDocument/2006/relationships/hyperlink" Target="http://slic3r.org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11" Type="http://schemas.openxmlformats.org/officeDocument/2006/relationships/image" Target="../media/image18.gif"/><Relationship Id="rId5" Type="http://schemas.openxmlformats.org/officeDocument/2006/relationships/hyperlink" Target="http://www.sketchup.com/intl/es/index.html" TargetMode="External"/><Relationship Id="rId10" Type="http://schemas.openxmlformats.org/officeDocument/2006/relationships/hyperlink" Target="http://www.netfabb.com/" TargetMode="External"/><Relationship Id="rId4" Type="http://schemas.openxmlformats.org/officeDocument/2006/relationships/image" Target="../media/image14.jpeg"/><Relationship Id="rId9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gcode.ws/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tYAw4q6jDIY" TargetMode="External"/><Relationship Id="rId4" Type="http://schemas.openxmlformats.org/officeDocument/2006/relationships/image" Target="../media/image5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DpZ1m76lF8&amp;list=PL8iOVmTsyvGQfDZnjNRNaPKDlXrSHo1x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3dhubs.com/" TargetMode="External"/><Relationship Id="rId3" Type="http://schemas.openxmlformats.org/officeDocument/2006/relationships/hyperlink" Target="http://www.thingiverse.com/" TargetMode="External"/><Relationship Id="rId7" Type="http://schemas.openxmlformats.org/officeDocument/2006/relationships/hyperlink" Target="https://www.youmagine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rascomras.com/" TargetMode="External"/><Relationship Id="rId5" Type="http://schemas.openxmlformats.org/officeDocument/2006/relationships/hyperlink" Target="http://grabcad.com/" TargetMode="External"/><Relationship Id="rId10" Type="http://schemas.openxmlformats.org/officeDocument/2006/relationships/hyperlink" Target="https://www.youtube.com/watch?v=YCmPTbg728E" TargetMode="External"/><Relationship Id="rId4" Type="http://schemas.openxmlformats.org/officeDocument/2006/relationships/hyperlink" Target="http://www.meshmixer.com/" TargetMode="External"/><Relationship Id="rId9" Type="http://schemas.openxmlformats.org/officeDocument/2006/relationships/hyperlink" Target="https://www.youtube.com/watch?v=Jv-CbnB8Uz4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hyperlink" Target="http://www.netfabb.com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b="1" dirty="0" smtClean="0">
                <a:latin typeface="Segoe UI Light" panose="020B0502040204020203" pitchFamily="34" charset="0"/>
              </a:rPr>
              <a:t>Manual de impresión</a:t>
            </a:r>
            <a:r>
              <a:rPr dirty="0" smtClean="0">
                <a:latin typeface="Segoe UI Light" panose="020B0502040204020203" pitchFamily="34" charset="0"/>
              </a:rPr>
              <a:t/>
            </a:r>
            <a:br>
              <a:rPr dirty="0" smtClean="0">
                <a:latin typeface="Segoe UI Light" panose="020B0502040204020203" pitchFamily="34" charset="0"/>
              </a:rPr>
            </a:br>
            <a:r>
              <a:rPr dirty="0" smtClean="0">
                <a:latin typeface="Segoe UI Light" panose="020B0502040204020203" pitchFamily="34" charset="0"/>
              </a:rPr>
              <a:t>¡Del CAD a tu mano!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4"/>
          </p:nvPr>
        </p:nvSpPr>
        <p:spPr>
          <a:xfrm>
            <a:off x="2214546" y="4643446"/>
            <a:ext cx="4714908" cy="1071570"/>
          </a:xfrm>
        </p:spPr>
        <p:txBody>
          <a:bodyPr/>
          <a:lstStyle/>
          <a:p>
            <a:r>
              <a:rPr sz="1800" smtClean="0">
                <a:latin typeface="Century Gothic" pitchFamily="34" charset="0"/>
              </a:rPr>
              <a:t>Equipo </a:t>
            </a:r>
            <a:r>
              <a:rPr sz="1800" smtClean="0">
                <a:latin typeface="Century Gothic" pitchFamily="34" charset="0"/>
              </a:rPr>
              <a:t>BCN3DTechnologies</a:t>
            </a:r>
            <a:endParaRPr lang="es-ES" sz="1800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/>
              <a:t>Manual de impresión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s-ES" noProof="0" dirty="0" smtClean="0">
                <a:latin typeface="Segoe UI Light" panose="020B0502040204020203" pitchFamily="34" charset="0"/>
              </a:rPr>
              <a:t> </a:t>
            </a:r>
            <a:r>
              <a:rPr lang="es-ES" noProof="0" dirty="0" err="1" smtClean="0">
                <a:latin typeface="Segoe UI Light" panose="020B0502040204020203" pitchFamily="34" charset="0"/>
              </a:rPr>
              <a:t>NetFabb</a:t>
            </a:r>
            <a:r>
              <a:rPr lang="es-ES" noProof="0" dirty="0" smtClean="0">
                <a:latin typeface="Segoe UI Light" panose="020B0502040204020203" pitchFamily="34" charset="0"/>
              </a:rPr>
              <a:t>: configuración de la plataforma</a:t>
            </a:r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_tradnl" sz="1600" dirty="0" err="1">
                <a:latin typeface="Segoe UI Light" panose="020B0502040204020203" pitchFamily="34" charset="0"/>
              </a:rPr>
              <a:t>Netfabb</a:t>
            </a:r>
            <a:r>
              <a:rPr lang="es-ES_tradnl" sz="1600" dirty="0">
                <a:latin typeface="Segoe UI Light" panose="020B0502040204020203" pitchFamily="34" charset="0"/>
              </a:rPr>
              <a:t> nos deja configurar el volumen de fabricación de nuestra máquina.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Esto nos ayudará a colocar las piezas correctamente.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Sirve también para hacernos una idea de las dimensiones de las piezas</a:t>
            </a:r>
          </a:p>
          <a:p>
            <a:pPr>
              <a:lnSpc>
                <a:spcPct val="150000"/>
              </a:lnSpc>
            </a:pPr>
            <a:r>
              <a:rPr lang="es-ES_tradnl" sz="1600" dirty="0">
                <a:latin typeface="Segoe UI Light" panose="020B0502040204020203" pitchFamily="34" charset="0"/>
              </a:rPr>
              <a:t>Para configurar la plataforma hay que: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err="1" smtClean="0">
                <a:latin typeface="Segoe UI Light" panose="020B0502040204020203" pitchFamily="34" charset="0"/>
              </a:rPr>
              <a:t>Settings</a:t>
            </a:r>
            <a:r>
              <a:rPr lang="es-ES_tradnl" sz="1600" dirty="0" smtClean="0">
                <a:latin typeface="Segoe UI Light" panose="020B0502040204020203" pitchFamily="34" charset="0"/>
              </a:rPr>
              <a:t> &gt; </a:t>
            </a:r>
            <a:r>
              <a:rPr lang="es-ES_tradnl" sz="1600" dirty="0" err="1" smtClean="0">
                <a:latin typeface="Segoe UI Light" panose="020B0502040204020203" pitchFamily="34" charset="0"/>
              </a:rPr>
              <a:t>Settings</a:t>
            </a:r>
            <a:r>
              <a:rPr lang="es-ES_tradnl" sz="1600" dirty="0" smtClean="0">
                <a:latin typeface="Segoe UI Light" panose="020B0502040204020203" pitchFamily="34" charset="0"/>
              </a:rPr>
              <a:t> &gt; Default </a:t>
            </a:r>
            <a:r>
              <a:rPr lang="es-ES_tradnl" sz="1600" dirty="0" err="1" smtClean="0">
                <a:latin typeface="Segoe UI Light" panose="020B0502040204020203" pitchFamily="34" charset="0"/>
              </a:rPr>
              <a:t>Platform</a:t>
            </a:r>
            <a:r>
              <a:rPr lang="es-ES_tradnl" sz="1600" dirty="0" smtClean="0">
                <a:latin typeface="Segoe UI Light" panose="020B0502040204020203" pitchFamily="34" charset="0"/>
              </a:rPr>
              <a:t> </a:t>
            </a:r>
            <a:r>
              <a:rPr lang="es-ES_tradnl" sz="1600" dirty="0" err="1" smtClean="0">
                <a:latin typeface="Segoe UI Light" panose="020B0502040204020203" pitchFamily="34" charset="0"/>
              </a:rPr>
              <a:t>Size</a:t>
            </a:r>
            <a:endParaRPr lang="es-ES_tradnl" sz="1600" dirty="0" smtClean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Colocar 250mm 200mm </a:t>
            </a:r>
            <a:r>
              <a:rPr lang="es-ES_tradnl" sz="1600" dirty="0" err="1" smtClean="0">
                <a:latin typeface="Segoe UI Light" panose="020B0502040204020203" pitchFamily="34" charset="0"/>
              </a:rPr>
              <a:t>200mm</a:t>
            </a:r>
            <a:endParaRPr lang="es-ES_tradnl" sz="1600" dirty="0" smtClean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s-ES_tradnl" sz="1600" dirty="0" smtClean="0">
                <a:latin typeface="Segoe UI Light" panose="020B0502040204020203" pitchFamily="34" charset="0"/>
              </a:rPr>
              <a:t>Para visualizar </a:t>
            </a:r>
            <a:r>
              <a:rPr lang="es-ES_tradnl" sz="1600" dirty="0">
                <a:latin typeface="Segoe UI Light" panose="020B0502040204020203" pitchFamily="34" charset="0"/>
              </a:rPr>
              <a:t>la plataforma: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View &gt; Show </a:t>
            </a:r>
            <a:r>
              <a:rPr lang="es-ES_tradnl" sz="1600" dirty="0" err="1" smtClean="0">
                <a:latin typeface="Segoe UI Light" panose="020B0502040204020203" pitchFamily="34" charset="0"/>
              </a:rPr>
              <a:t>Platform</a:t>
            </a:r>
            <a:endParaRPr lang="es-ES_tradnl" sz="1600" dirty="0">
              <a:latin typeface="Segoe UI Light" panose="020B0502040204020203" pitchFamily="34" charset="0"/>
            </a:endParaRPr>
          </a:p>
        </p:txBody>
      </p:sp>
      <p:pic>
        <p:nvPicPr>
          <p:cNvPr id="5" name="Picture 14" descr="http://netfabb.com/userfiles/image/3D_netfabb.gi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16" y="1121072"/>
            <a:ext cx="1368152" cy="450540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l="10220" t="11364" r="25053" b="4545"/>
          <a:stretch>
            <a:fillRect/>
          </a:stretch>
        </p:blipFill>
        <p:spPr bwMode="auto">
          <a:xfrm>
            <a:off x="5304978" y="3379440"/>
            <a:ext cx="3106075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8102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s-ES" noProof="0" dirty="0" smtClean="0">
                <a:latin typeface="Segoe UI Light" panose="020B0502040204020203" pitchFamily="34" charset="0"/>
              </a:rPr>
              <a:t> </a:t>
            </a:r>
            <a:r>
              <a:rPr lang="es-ES" noProof="0" dirty="0" err="1" smtClean="0">
                <a:latin typeface="Segoe UI Light" panose="020B0502040204020203" pitchFamily="34" charset="0"/>
              </a:rPr>
              <a:t>NetFabb</a:t>
            </a:r>
            <a:r>
              <a:rPr lang="es-ES" noProof="0" dirty="0" smtClean="0">
                <a:latin typeface="Segoe UI Light" panose="020B0502040204020203" pitchFamily="34" charset="0"/>
              </a:rPr>
              <a:t>: abrir una pieza</a:t>
            </a:r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4"/>
          </p:nvPr>
        </p:nvSpPr>
        <p:spPr>
          <a:xfrm>
            <a:off x="714348" y="1857364"/>
            <a:ext cx="7715304" cy="4429156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>
                <a:latin typeface="Segoe UI Light" panose="020B0502040204020203" pitchFamily="34" charset="0"/>
              </a:rPr>
              <a:t>Para abrir una pieza tan solo hay que ir a </a:t>
            </a:r>
            <a:r>
              <a:rPr lang="es-ES_tradnl" sz="1600" i="1" dirty="0" err="1">
                <a:latin typeface="Segoe UI Light" panose="020B0502040204020203" pitchFamily="34" charset="0"/>
              </a:rPr>
              <a:t>project</a:t>
            </a:r>
            <a:r>
              <a:rPr lang="es-ES_tradnl" sz="1600" i="1" dirty="0">
                <a:latin typeface="Segoe UI Light" panose="020B0502040204020203" pitchFamily="34" charset="0"/>
              </a:rPr>
              <a:t> &gt; open </a:t>
            </a:r>
            <a:r>
              <a:rPr lang="es-ES_tradnl" sz="1600" dirty="0">
                <a:latin typeface="Segoe UI Light" panose="020B0502040204020203" pitchFamily="34" charset="0"/>
              </a:rPr>
              <a:t>o arrastrar un *.stl a la ventana de </a:t>
            </a:r>
            <a:r>
              <a:rPr lang="es-ES_tradnl" sz="1600" dirty="0" err="1">
                <a:latin typeface="Segoe UI Light" panose="020B0502040204020203" pitchFamily="34" charset="0"/>
              </a:rPr>
              <a:t>Netfabb</a:t>
            </a:r>
            <a:endParaRPr lang="es-ES_tradnl" sz="1600" dirty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>
                <a:latin typeface="Segoe UI Light" panose="020B0502040204020203" pitchFamily="34" charset="0"/>
              </a:rPr>
              <a:t>En ocasiones las piezas se han diseñado sin seguir las coordenadas que necesita la máquina para poder construir. La pieza queda pues desorientada.</a:t>
            </a:r>
          </a:p>
        </p:txBody>
      </p:sp>
      <p:pic>
        <p:nvPicPr>
          <p:cNvPr id="5" name="Picture 14" descr="http://netfabb.com/userfiles/image/3D_netfabb.gi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16" y="1121072"/>
            <a:ext cx="1368152" cy="45054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 l="21093" t="27295" r="35547" b="22168"/>
          <a:stretch>
            <a:fillRect/>
          </a:stretch>
        </p:blipFill>
        <p:spPr bwMode="auto">
          <a:xfrm>
            <a:off x="3135253" y="3645024"/>
            <a:ext cx="2758128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07760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dirty="0" err="1" smtClean="0">
                <a:latin typeface="Segoe UI Light" panose="020B0502040204020203" pitchFamily="34" charset="0"/>
              </a:rPr>
              <a:t>NetFabb</a:t>
            </a:r>
            <a:r>
              <a:rPr dirty="0" smtClean="0">
                <a:latin typeface="Segoe UI Light" panose="020B0502040204020203" pitchFamily="34" charset="0"/>
              </a:rPr>
              <a:t>: posición y escalado de piezas</a:t>
            </a:r>
            <a:endParaRPr dirty="0">
              <a:latin typeface="Segoe UI Light" panose="020B0502040204020203" pitchFamily="34" charset="0"/>
            </a:endParaRPr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 cstate="print"/>
          <a:srcRect b="92116"/>
          <a:stretch>
            <a:fillRect/>
          </a:stretch>
        </p:blipFill>
        <p:spPr bwMode="auto">
          <a:xfrm>
            <a:off x="1666384" y="1651660"/>
            <a:ext cx="6048672" cy="352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10 Conector recto de flecha"/>
          <p:cNvCxnSpPr/>
          <p:nvPr/>
        </p:nvCxnSpPr>
        <p:spPr>
          <a:xfrm rot="16200000" flipV="1">
            <a:off x="3357554" y="2428868"/>
            <a:ext cx="1428760" cy="7143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33 Rectángulo"/>
          <p:cNvSpPr/>
          <p:nvPr/>
        </p:nvSpPr>
        <p:spPr>
          <a:xfrm>
            <a:off x="3071802" y="3571876"/>
            <a:ext cx="2736304" cy="158417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Century Gothic" panose="020B0502020202020204" pitchFamily="34" charset="0"/>
              </a:rPr>
              <a:t>Sirve para orientar la pieza automáticamente hacia la superficie de impresión.</a:t>
            </a:r>
          </a:p>
          <a:p>
            <a:pPr algn="ctr"/>
            <a:endParaRPr lang="es-ES" sz="1200" dirty="0" smtClean="0">
              <a:latin typeface="Century Gothic" panose="020B0502020202020204" pitchFamily="34" charset="0"/>
            </a:endParaRPr>
          </a:p>
          <a:p>
            <a:pPr algn="ctr"/>
            <a:r>
              <a:rPr lang="es-ES" sz="1200" dirty="0" smtClean="0">
                <a:latin typeface="Century Gothic" panose="020B0502020202020204" pitchFamily="34" charset="0"/>
              </a:rPr>
              <a:t>Al seleccionar la herramienta hacer doble clic sobre la cara que se desea orientar hacia la superficie de impresión, el cristal.</a:t>
            </a:r>
            <a:endParaRPr lang="es-ES" sz="1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228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dirty="0" err="1" smtClean="0">
                <a:latin typeface="Segoe UI Light" panose="020B0502040204020203" pitchFamily="34" charset="0"/>
              </a:rPr>
              <a:t>NetFabb</a:t>
            </a:r>
            <a:r>
              <a:rPr dirty="0" smtClean="0">
                <a:latin typeface="Segoe UI Light" panose="020B0502040204020203" pitchFamily="34" charset="0"/>
              </a:rPr>
              <a:t>: posición y escalado de piezas</a:t>
            </a:r>
            <a:endParaRPr dirty="0">
              <a:latin typeface="Segoe UI Light" panose="020B0502040204020203" pitchFamily="34" charset="0"/>
            </a:endParaRPr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 cstate="print"/>
          <a:srcRect b="92116"/>
          <a:stretch>
            <a:fillRect/>
          </a:stretch>
        </p:blipFill>
        <p:spPr bwMode="auto">
          <a:xfrm>
            <a:off x="1666384" y="1651660"/>
            <a:ext cx="6048672" cy="352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9 Conector recto de flecha"/>
          <p:cNvCxnSpPr/>
          <p:nvPr/>
        </p:nvCxnSpPr>
        <p:spPr>
          <a:xfrm flipV="1">
            <a:off x="1660307" y="2004499"/>
            <a:ext cx="2335629" cy="91933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10 Conector recto de flecha"/>
          <p:cNvCxnSpPr/>
          <p:nvPr/>
        </p:nvCxnSpPr>
        <p:spPr>
          <a:xfrm flipH="1" flipV="1">
            <a:off x="4355976" y="2004499"/>
            <a:ext cx="216024" cy="517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endCxn id="149506" idx="2"/>
          </p:cNvCxnSpPr>
          <p:nvPr/>
        </p:nvCxnSpPr>
        <p:spPr>
          <a:xfrm flipH="1" flipV="1">
            <a:off x="4690720" y="2004499"/>
            <a:ext cx="2920018" cy="6324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33 Rectángulo"/>
          <p:cNvSpPr/>
          <p:nvPr/>
        </p:nvSpPr>
        <p:spPr>
          <a:xfrm>
            <a:off x="323528" y="4869160"/>
            <a:ext cx="2736304" cy="158417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Century Gothic" panose="020B0502020202020204" pitchFamily="34" charset="0"/>
              </a:rPr>
              <a:t>Sirve para mover las piezas según los ejes de coordenadas.</a:t>
            </a:r>
          </a:p>
          <a:p>
            <a:pPr algn="ctr"/>
            <a:r>
              <a:rPr lang="es-ES" sz="1200" dirty="0" smtClean="0">
                <a:latin typeface="Century Gothic" panose="020B0502020202020204" pitchFamily="34" charset="0"/>
              </a:rPr>
              <a:t>El botón “</a:t>
            </a:r>
            <a:r>
              <a:rPr lang="es-ES" sz="1200" dirty="0" err="1" smtClean="0">
                <a:latin typeface="Century Gothic" panose="020B0502020202020204" pitchFamily="34" charset="0"/>
              </a:rPr>
              <a:t>to</a:t>
            </a:r>
            <a:r>
              <a:rPr lang="es-ES" sz="1200" dirty="0" smtClean="0">
                <a:latin typeface="Century Gothic" panose="020B0502020202020204" pitchFamily="34" charset="0"/>
              </a:rPr>
              <a:t> </a:t>
            </a:r>
            <a:r>
              <a:rPr lang="es-ES" sz="1200" dirty="0" err="1" smtClean="0">
                <a:latin typeface="Century Gothic" panose="020B0502020202020204" pitchFamily="34" charset="0"/>
              </a:rPr>
              <a:t>Origin</a:t>
            </a:r>
            <a:r>
              <a:rPr lang="es-ES" sz="1200" dirty="0" smtClean="0">
                <a:latin typeface="Century Gothic" panose="020B0502020202020204" pitchFamily="34" charset="0"/>
              </a:rPr>
              <a:t>” envía la pieza al origen de coordenadas</a:t>
            </a:r>
            <a:endParaRPr lang="es-ES" sz="1200" dirty="0">
              <a:latin typeface="Century Gothic" panose="020B0502020202020204" pitchFamily="34" charset="0"/>
            </a:endParaRPr>
          </a:p>
        </p:txBody>
      </p:sp>
      <p:sp>
        <p:nvSpPr>
          <p:cNvPr id="35" name="34 Rectángulo"/>
          <p:cNvSpPr/>
          <p:nvPr/>
        </p:nvSpPr>
        <p:spPr>
          <a:xfrm>
            <a:off x="3203848" y="4869160"/>
            <a:ext cx="2736304" cy="158417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Century Gothic" panose="020B0502020202020204" pitchFamily="34" charset="0"/>
              </a:rPr>
              <a:t>Rotación de la pieza según los ejes. Se debe colocar la pieza situando la cara por donde se quiere imprimir sobre la plataforma (zona amarilla)</a:t>
            </a:r>
            <a:endParaRPr lang="es-ES" sz="1200" dirty="0">
              <a:latin typeface="Century Gothic" panose="020B0502020202020204" pitchFamily="34" charset="0"/>
            </a:endParaRPr>
          </a:p>
        </p:txBody>
      </p:sp>
      <p:sp>
        <p:nvSpPr>
          <p:cNvPr id="36" name="35 Rectángulo"/>
          <p:cNvSpPr/>
          <p:nvPr/>
        </p:nvSpPr>
        <p:spPr>
          <a:xfrm>
            <a:off x="6084168" y="4869160"/>
            <a:ext cx="2736304" cy="158417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Century Gothic" panose="020B0502020202020204" pitchFamily="34" charset="0"/>
              </a:rPr>
              <a:t>Escalado según los ejes. Para modificar solo un eje deseleccionar “</a:t>
            </a:r>
            <a:r>
              <a:rPr lang="es-ES" sz="1200" dirty="0" err="1" smtClean="0">
                <a:latin typeface="Century Gothic" panose="020B0502020202020204" pitchFamily="34" charset="0"/>
              </a:rPr>
              <a:t>Fix</a:t>
            </a:r>
            <a:r>
              <a:rPr lang="es-ES" sz="1200" dirty="0" smtClean="0">
                <a:latin typeface="Century Gothic" panose="020B0502020202020204" pitchFamily="34" charset="0"/>
              </a:rPr>
              <a:t> </a:t>
            </a:r>
            <a:r>
              <a:rPr lang="es-ES" sz="1200" dirty="0" err="1" smtClean="0">
                <a:latin typeface="Century Gothic" panose="020B0502020202020204" pitchFamily="34" charset="0"/>
              </a:rPr>
              <a:t>scaling</a:t>
            </a:r>
            <a:r>
              <a:rPr lang="es-ES" sz="1200" dirty="0" smtClean="0">
                <a:latin typeface="Century Gothic" panose="020B0502020202020204" pitchFamily="34" charset="0"/>
              </a:rPr>
              <a:t> ratio”. </a:t>
            </a:r>
            <a:endParaRPr lang="es-ES" sz="1200" dirty="0">
              <a:latin typeface="Century Gothic" panose="020B0502020202020204" pitchFamily="34" charset="0"/>
            </a:endParaRPr>
          </a:p>
        </p:txBody>
      </p:sp>
      <p:pic>
        <p:nvPicPr>
          <p:cNvPr id="2" name="1 Imagen" descr="Translate part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527" y="2975258"/>
            <a:ext cx="2741279" cy="1793003"/>
          </a:xfrm>
          <a:prstGeom prst="rect">
            <a:avLst/>
          </a:prstGeom>
        </p:spPr>
      </p:pic>
      <p:pic>
        <p:nvPicPr>
          <p:cNvPr id="4" name="3 Imagen" descr="Rotate part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9666" y="2593993"/>
            <a:ext cx="2700486" cy="2174268"/>
          </a:xfrm>
          <a:prstGeom prst="rect">
            <a:avLst/>
          </a:prstGeom>
        </p:spPr>
      </p:pic>
      <p:pic>
        <p:nvPicPr>
          <p:cNvPr id="5" name="4 Imagen" descr="Scale part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84168" y="2681541"/>
            <a:ext cx="2736304" cy="208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3228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b="8492"/>
          <a:stretch>
            <a:fillRect/>
          </a:stretch>
        </p:blipFill>
        <p:spPr bwMode="auto">
          <a:xfrm>
            <a:off x="6143636" y="1357298"/>
            <a:ext cx="2781294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1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dirty="0" err="1" smtClean="0">
                <a:latin typeface="Segoe UI Light" panose="020B0502040204020203" pitchFamily="34" charset="0"/>
              </a:rPr>
              <a:t>NetFabb</a:t>
            </a:r>
            <a:r>
              <a:rPr smtClean="0">
                <a:latin typeface="Segoe UI Light" panose="020B0502040204020203" pitchFamily="34" charset="0"/>
              </a:rPr>
              <a:t>: </a:t>
            </a:r>
            <a:r>
              <a:rPr smtClean="0">
                <a:latin typeface="Segoe UI Light" panose="020B0502040204020203" pitchFamily="34" charset="0"/>
              </a:rPr>
              <a:t>corte de </a:t>
            </a:r>
            <a:r>
              <a:rPr dirty="0" smtClean="0">
                <a:latin typeface="Segoe UI Light" panose="020B0502040204020203" pitchFamily="34" charset="0"/>
              </a:rPr>
              <a:t>piezas</a:t>
            </a:r>
            <a:endParaRPr dirty="0">
              <a:latin typeface="Segoe UI Light" panose="020B0502040204020203" pitchFamily="34" charset="0"/>
            </a:endParaRPr>
          </a:p>
        </p:txBody>
      </p:sp>
      <p:cxnSp>
        <p:nvCxnSpPr>
          <p:cNvPr id="14" name="13 Conector recto de flecha"/>
          <p:cNvCxnSpPr>
            <a:stCxn id="34" idx="3"/>
          </p:cNvCxnSpPr>
          <p:nvPr/>
        </p:nvCxnSpPr>
        <p:spPr>
          <a:xfrm>
            <a:off x="5879544" y="2506576"/>
            <a:ext cx="835596" cy="17796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33 Rectángulo"/>
          <p:cNvSpPr/>
          <p:nvPr/>
        </p:nvSpPr>
        <p:spPr>
          <a:xfrm>
            <a:off x="3143240" y="1714488"/>
            <a:ext cx="2736304" cy="158417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Century Gothic" panose="020B0502020202020204" pitchFamily="34" charset="0"/>
              </a:rPr>
              <a:t>En el menú principal del sin clicar en ninguna herramienta en el marguen derecho encontramos la opción de cortan toda la pieza en los planos X, Y </a:t>
            </a:r>
            <a:r>
              <a:rPr lang="es-ES" sz="1200" dirty="0" err="1" smtClean="0">
                <a:latin typeface="Century Gothic" panose="020B0502020202020204" pitchFamily="34" charset="0"/>
              </a:rPr>
              <a:t>y</a:t>
            </a:r>
            <a:r>
              <a:rPr lang="es-ES" sz="1200" dirty="0" smtClean="0">
                <a:latin typeface="Century Gothic" panose="020B0502020202020204" pitchFamily="34" charset="0"/>
              </a:rPr>
              <a:t> Z</a:t>
            </a:r>
            <a:endParaRPr lang="es-ES" sz="1200" dirty="0">
              <a:latin typeface="Century Gothic" panose="020B0502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571744"/>
            <a:ext cx="2902450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15 Rectángulo"/>
          <p:cNvSpPr/>
          <p:nvPr/>
        </p:nvSpPr>
        <p:spPr>
          <a:xfrm>
            <a:off x="3143240" y="3571876"/>
            <a:ext cx="2736304" cy="158417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Century Gothic" panose="020B0502020202020204" pitchFamily="34" charset="0"/>
              </a:rPr>
              <a:t>En los rectángulos naranjas podemos activar el plano de corte (clicando justo en el medio) y también podemos ocultar la parte a ambos lados del plano de corte (clicando a izquierda i derecha del rectángulo)</a:t>
            </a:r>
            <a:endParaRPr lang="es-ES" sz="1200" dirty="0">
              <a:latin typeface="Century Gothic" panose="020B0502020202020204" pitchFamily="34" charset="0"/>
            </a:endParaRPr>
          </a:p>
        </p:txBody>
      </p:sp>
      <p:cxnSp>
        <p:nvCxnSpPr>
          <p:cNvPr id="19" name="18 Conector recto de flecha"/>
          <p:cNvCxnSpPr>
            <a:stCxn id="16" idx="1"/>
          </p:cNvCxnSpPr>
          <p:nvPr/>
        </p:nvCxnSpPr>
        <p:spPr>
          <a:xfrm rot="10800000">
            <a:off x="714348" y="3143248"/>
            <a:ext cx="2428892" cy="122071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23 Rectángulo"/>
          <p:cNvSpPr/>
          <p:nvPr/>
        </p:nvSpPr>
        <p:spPr>
          <a:xfrm>
            <a:off x="1142976" y="5643578"/>
            <a:ext cx="4071966" cy="57150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Century Gothic" panose="020B0502020202020204" pitchFamily="34" charset="0"/>
              </a:rPr>
              <a:t>Una vez posicionado el plano de corte, apretar el botón de “</a:t>
            </a:r>
            <a:r>
              <a:rPr lang="es-ES" sz="1200" dirty="0" err="1" smtClean="0">
                <a:latin typeface="Century Gothic" panose="020B0502020202020204" pitchFamily="34" charset="0"/>
              </a:rPr>
              <a:t>E</a:t>
            </a:r>
            <a:r>
              <a:rPr lang="es-ES" sz="1200" dirty="0" err="1" smtClean="0">
                <a:latin typeface="Century Gothic" panose="020B0502020202020204" pitchFamily="34" charset="0"/>
              </a:rPr>
              <a:t>xecute</a:t>
            </a:r>
            <a:r>
              <a:rPr lang="es-ES" sz="1200" dirty="0" smtClean="0">
                <a:latin typeface="Century Gothic" panose="020B0502020202020204" pitchFamily="34" charset="0"/>
              </a:rPr>
              <a:t> </a:t>
            </a:r>
            <a:r>
              <a:rPr lang="es-ES" sz="1200" dirty="0" err="1" smtClean="0">
                <a:latin typeface="Century Gothic" panose="020B0502020202020204" pitchFamily="34" charset="0"/>
              </a:rPr>
              <a:t>cut</a:t>
            </a:r>
            <a:r>
              <a:rPr lang="es-ES" sz="1200" dirty="0" smtClean="0">
                <a:latin typeface="Century Gothic" panose="020B0502020202020204" pitchFamily="34" charset="0"/>
              </a:rPr>
              <a:t>”</a:t>
            </a:r>
            <a:endParaRPr lang="es-ES" sz="1200" dirty="0">
              <a:latin typeface="Century Gothic" panose="020B0502020202020204" pitchFamily="34" charset="0"/>
            </a:endParaRPr>
          </a:p>
        </p:txBody>
      </p:sp>
      <p:cxnSp>
        <p:nvCxnSpPr>
          <p:cNvPr id="25" name="24 Conector recto de flecha"/>
          <p:cNvCxnSpPr>
            <a:stCxn id="24" idx="3"/>
          </p:cNvCxnSpPr>
          <p:nvPr/>
        </p:nvCxnSpPr>
        <p:spPr>
          <a:xfrm flipV="1">
            <a:off x="5214942" y="5357826"/>
            <a:ext cx="2000264" cy="57150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3228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17147" t="28330"/>
          <a:stretch>
            <a:fillRect/>
          </a:stretch>
        </p:blipFill>
        <p:spPr bwMode="auto">
          <a:xfrm>
            <a:off x="1571604" y="1571612"/>
            <a:ext cx="5868232" cy="3433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1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dirty="0" err="1" smtClean="0">
                <a:latin typeface="Segoe UI Light" panose="020B0502040204020203" pitchFamily="34" charset="0"/>
              </a:rPr>
              <a:t>NetFabb</a:t>
            </a:r>
            <a:r>
              <a:rPr smtClean="0">
                <a:latin typeface="Segoe UI Light" panose="020B0502040204020203" pitchFamily="34" charset="0"/>
              </a:rPr>
              <a:t>: </a:t>
            </a:r>
            <a:r>
              <a:rPr smtClean="0">
                <a:latin typeface="Segoe UI Light" panose="020B0502040204020203" pitchFamily="34" charset="0"/>
              </a:rPr>
              <a:t>corte de </a:t>
            </a:r>
            <a:r>
              <a:rPr dirty="0" smtClean="0">
                <a:latin typeface="Segoe UI Light" panose="020B0502040204020203" pitchFamily="34" charset="0"/>
              </a:rPr>
              <a:t>piezas</a:t>
            </a:r>
            <a:endParaRPr dirty="0">
              <a:latin typeface="Segoe UI Light" panose="020B0502040204020203" pitchFamily="34" charset="0"/>
            </a:endParaRPr>
          </a:p>
        </p:txBody>
      </p:sp>
      <p:cxnSp>
        <p:nvCxnSpPr>
          <p:cNvPr id="14" name="13 Conector recto de flecha"/>
          <p:cNvCxnSpPr>
            <a:stCxn id="35" idx="3"/>
          </p:cNvCxnSpPr>
          <p:nvPr/>
        </p:nvCxnSpPr>
        <p:spPr>
          <a:xfrm flipV="1">
            <a:off x="6215074" y="4714884"/>
            <a:ext cx="642942" cy="114927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34 Rectángulo"/>
          <p:cNvSpPr/>
          <p:nvPr/>
        </p:nvSpPr>
        <p:spPr>
          <a:xfrm>
            <a:off x="2357422" y="5072074"/>
            <a:ext cx="3857652" cy="158417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Century Gothic" panose="020B0502020202020204" pitchFamily="34" charset="0"/>
              </a:rPr>
              <a:t>Después el programa nos muestra una pre visualización i para finalizar el corte apretaremos el botón “</a:t>
            </a:r>
            <a:r>
              <a:rPr lang="es-ES" sz="1200" dirty="0" err="1" smtClean="0">
                <a:latin typeface="Century Gothic" panose="020B0502020202020204" pitchFamily="34" charset="0"/>
              </a:rPr>
              <a:t>Cut</a:t>
            </a:r>
            <a:r>
              <a:rPr lang="es-ES" sz="1200" dirty="0" smtClean="0">
                <a:latin typeface="Century Gothic" panose="020B0502020202020204" pitchFamily="34" charset="0"/>
              </a:rPr>
              <a:t>”.</a:t>
            </a:r>
          </a:p>
          <a:p>
            <a:pPr algn="ctr"/>
            <a:endParaRPr lang="es-ES" sz="1200" dirty="0" smtClean="0">
              <a:latin typeface="Century Gothic" panose="020B0502020202020204" pitchFamily="34" charset="0"/>
            </a:endParaRPr>
          </a:p>
          <a:p>
            <a:pPr algn="ctr"/>
            <a:r>
              <a:rPr lang="es-ES" sz="1200" dirty="0" smtClean="0">
                <a:latin typeface="Century Gothic" panose="020B0502020202020204" pitchFamily="34" charset="0"/>
              </a:rPr>
              <a:t>Después veremos como la pieza se ha partido en dos y podremos modificar cada parte por separado.</a:t>
            </a:r>
            <a:endParaRPr lang="es-ES" sz="1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228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 dirty="0" err="1" smtClean="0">
                <a:latin typeface="Segoe UI Light" panose="020B0502040204020203" pitchFamily="34" charset="0"/>
              </a:rPr>
              <a:t>NetFabb</a:t>
            </a:r>
            <a:endParaRPr lang="es-ES_tradnl" dirty="0">
              <a:latin typeface="Segoe UI Light" panose="020B0502040204020203" pitchFamily="34" charset="0"/>
            </a:endParaRPr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s-ES_tradnl" sz="1600" dirty="0">
                <a:latin typeface="Segoe UI Light" panose="020B0502040204020203" pitchFamily="34" charset="0"/>
              </a:rPr>
              <a:t>Si hay una pieza en mal estado aparecerá una señal de aviso en la parte inferior izquierda</a:t>
            </a:r>
            <a:r>
              <a:rPr lang="es-ES_tradnl" sz="1600" dirty="0" smtClean="0">
                <a:latin typeface="Segoe UI Light" panose="020B0502040204020203" pitchFamily="34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s-ES_tradnl" sz="1600" dirty="0" smtClean="0">
              <a:latin typeface="Segoe UI Light" panose="020B0502040204020203" pitchFamily="34" charset="0"/>
            </a:endParaRPr>
          </a:p>
          <a:p>
            <a:pPr>
              <a:buFont typeface="Arial" pitchFamily="34" charset="0"/>
              <a:buChar char="•"/>
            </a:pPr>
            <a:endParaRPr lang="es-ES_tradnl" sz="1600" dirty="0">
              <a:latin typeface="Segoe UI Light" panose="020B0502040204020203" pitchFamily="34" charset="0"/>
            </a:endParaRPr>
          </a:p>
          <a:p>
            <a:pPr>
              <a:buFont typeface="Arial" pitchFamily="34" charset="0"/>
              <a:buChar char="•"/>
            </a:pPr>
            <a:endParaRPr lang="es-ES_tradnl" sz="1600" dirty="0">
              <a:latin typeface="Segoe UI Light" panose="020B0502040204020203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_tradnl" sz="1600" dirty="0" err="1">
                <a:latin typeface="Segoe UI Light" panose="020B0502040204020203" pitchFamily="34" charset="0"/>
              </a:rPr>
              <a:t>Netfabb</a:t>
            </a:r>
            <a:r>
              <a:rPr lang="es-ES_tradnl" sz="1600" dirty="0">
                <a:latin typeface="Segoe UI Light" panose="020B0502040204020203" pitchFamily="34" charset="0"/>
              </a:rPr>
              <a:t> también puede reparar piezas en mal estado usando el icono</a:t>
            </a:r>
            <a:r>
              <a:rPr lang="es-ES_tradnl" sz="1600" dirty="0" smtClean="0">
                <a:latin typeface="Segoe UI Light" panose="020B0502040204020203" pitchFamily="34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s-ES_tradnl" sz="1600" dirty="0" smtClean="0">
              <a:latin typeface="Segoe UI Light" panose="020B0502040204020203" pitchFamily="34" charset="0"/>
            </a:endParaRPr>
          </a:p>
          <a:p>
            <a:pPr>
              <a:buFont typeface="Arial" pitchFamily="34" charset="0"/>
              <a:buChar char="•"/>
            </a:pPr>
            <a:endParaRPr lang="es-ES_tradnl" sz="1600" dirty="0">
              <a:latin typeface="Segoe UI Light" panose="020B0502040204020203" pitchFamily="34" charset="0"/>
            </a:endParaRPr>
          </a:p>
          <a:p>
            <a:pPr>
              <a:buFont typeface="Arial" pitchFamily="34" charset="0"/>
              <a:buChar char="•"/>
            </a:pPr>
            <a:endParaRPr lang="es-ES_tradnl" sz="1600" dirty="0" smtClean="0">
              <a:latin typeface="Segoe UI Light" panose="020B0502040204020203" pitchFamily="34" charset="0"/>
            </a:endParaRPr>
          </a:p>
          <a:p>
            <a:pPr>
              <a:buFont typeface="Arial" pitchFamily="34" charset="0"/>
              <a:buChar char="•"/>
            </a:pPr>
            <a:endParaRPr lang="es-ES_tradnl" sz="1600" dirty="0">
              <a:latin typeface="Segoe UI Light" panose="020B0502040204020203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_tradnl" sz="1600" dirty="0">
                <a:latin typeface="Segoe UI Light" panose="020B0502040204020203" pitchFamily="34" charset="0"/>
              </a:rPr>
              <a:t>Se entra en un módulo de reparación. </a:t>
            </a:r>
          </a:p>
          <a:p>
            <a:endParaRPr lang="es-ES" sz="1600" dirty="0">
              <a:latin typeface="Segoe UI Light" panose="020B0502040204020203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75834" t="1126" r="18333" b="92116"/>
          <a:stretch>
            <a:fillRect/>
          </a:stretch>
        </p:blipFill>
        <p:spPr bwMode="auto">
          <a:xfrm>
            <a:off x="4000496" y="3933056"/>
            <a:ext cx="792088" cy="678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3" cstate="print"/>
          <a:srcRect l="8947" t="5642" r="6060" b="4091"/>
          <a:stretch>
            <a:fillRect/>
          </a:stretch>
        </p:blipFill>
        <p:spPr bwMode="auto">
          <a:xfrm>
            <a:off x="4000496" y="2492896"/>
            <a:ext cx="792088" cy="6670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93383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ctrTitle"/>
          </p:nvPr>
        </p:nvSpPr>
        <p:spPr>
          <a:xfrm>
            <a:off x="642910" y="332656"/>
            <a:ext cx="5857916" cy="369881"/>
          </a:xfrm>
        </p:spPr>
        <p:txBody>
          <a:bodyPr/>
          <a:lstStyle/>
          <a:p>
            <a:r>
              <a:rPr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95324" y="1137525"/>
            <a:ext cx="7534328" cy="357190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 err="1" smtClean="0">
                <a:latin typeface="Segoe UI Light" panose="020B0502040204020203" pitchFamily="34" charset="0"/>
              </a:rPr>
              <a:t>NetFabb</a:t>
            </a:r>
            <a:endParaRPr lang="es-ES_tradnl" dirty="0">
              <a:latin typeface="Segoe UI Light" panose="020B0502040204020203" pitchFamily="34" charset="0"/>
            </a:endParaRP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4"/>
          </p:nvPr>
        </p:nvSpPr>
        <p:spPr>
          <a:xfrm>
            <a:off x="714348" y="1448116"/>
            <a:ext cx="7715304" cy="4429156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>
                <a:latin typeface="Segoe UI Light" panose="020B0502040204020203" pitchFamily="34" charset="0"/>
              </a:rPr>
              <a:t>Las caras dañadas se ven de color rojo.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>
                <a:latin typeface="Segoe UI Light" panose="020B0502040204020203" pitchFamily="34" charset="0"/>
              </a:rPr>
              <a:t>Para ver todas las funcionalidades del módulo ver este </a:t>
            </a:r>
            <a:r>
              <a:rPr lang="es-ES_tradnl" sz="1600" dirty="0">
                <a:latin typeface="Segoe UI Light" panose="020B0502040204020203" pitchFamily="34" charset="0"/>
                <a:hlinkClick r:id="rId2"/>
              </a:rPr>
              <a:t>vídeo</a:t>
            </a:r>
            <a:endParaRPr lang="es-ES_tradnl" sz="1600" dirty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>
                <a:latin typeface="Segoe UI Light" panose="020B0502040204020203" pitchFamily="34" charset="0"/>
              </a:rPr>
              <a:t>Seleccionando directamente </a:t>
            </a:r>
            <a:r>
              <a:rPr lang="es-ES_tradnl" sz="1600" i="1" dirty="0" err="1">
                <a:latin typeface="Segoe UI Light" panose="020B0502040204020203" pitchFamily="34" charset="0"/>
              </a:rPr>
              <a:t>Automatic</a:t>
            </a:r>
            <a:r>
              <a:rPr lang="es-ES_tradnl" sz="1600" i="1" dirty="0">
                <a:latin typeface="Segoe UI Light" panose="020B0502040204020203" pitchFamily="34" charset="0"/>
              </a:rPr>
              <a:t> </a:t>
            </a:r>
            <a:r>
              <a:rPr lang="es-ES_tradnl" sz="1600" i="1" dirty="0" err="1">
                <a:latin typeface="Segoe UI Light" panose="020B0502040204020203" pitchFamily="34" charset="0"/>
              </a:rPr>
              <a:t>repair</a:t>
            </a:r>
            <a:r>
              <a:rPr lang="es-ES_tradnl" sz="1600" dirty="0">
                <a:latin typeface="Segoe UI Light" panose="020B0502040204020203" pitchFamily="34" charset="0"/>
              </a:rPr>
              <a:t> &gt; </a:t>
            </a:r>
            <a:r>
              <a:rPr lang="es-ES_tradnl" sz="1600" i="1" dirty="0">
                <a:latin typeface="Segoe UI Light" panose="020B0502040204020203" pitchFamily="34" charset="0"/>
              </a:rPr>
              <a:t>Default </a:t>
            </a:r>
            <a:r>
              <a:rPr lang="es-ES_tradnl" sz="1600" i="1" dirty="0" err="1">
                <a:latin typeface="Segoe UI Light" panose="020B0502040204020203" pitchFamily="34" charset="0"/>
              </a:rPr>
              <a:t>Repair</a:t>
            </a:r>
            <a:r>
              <a:rPr lang="es-ES_tradnl" sz="1600" i="1" dirty="0">
                <a:latin typeface="Segoe UI Light" panose="020B0502040204020203" pitchFamily="34" charset="0"/>
              </a:rPr>
              <a:t> </a:t>
            </a:r>
            <a:r>
              <a:rPr lang="es-ES_tradnl" sz="1600" dirty="0">
                <a:latin typeface="Segoe UI Light" panose="020B0502040204020203" pitchFamily="34" charset="0"/>
              </a:rPr>
              <a:t>se suelen </a:t>
            </a:r>
            <a:r>
              <a:rPr lang="es-ES_tradnl" sz="1600" dirty="0" smtClean="0">
                <a:latin typeface="Segoe UI Light" panose="020B0502040204020203" pitchFamily="34" charset="0"/>
              </a:rPr>
              <a:t>solucionar </a:t>
            </a:r>
            <a:r>
              <a:rPr lang="es-ES_tradnl" sz="1600" dirty="0">
                <a:latin typeface="Segoe UI Light" panose="020B0502040204020203" pitchFamily="34" charset="0"/>
              </a:rPr>
              <a:t>todos los problemas</a:t>
            </a:r>
          </a:p>
          <a:p>
            <a:endParaRPr lang="es-ES" sz="1400" dirty="0">
              <a:latin typeface="Segoe UI Light" panose="020B0502040204020203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4434" t="5642" r="2453"/>
          <a:stretch>
            <a:fillRect/>
          </a:stretch>
        </p:blipFill>
        <p:spPr bwMode="auto">
          <a:xfrm>
            <a:off x="5292080" y="2924944"/>
            <a:ext cx="2952328" cy="3527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9322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 dirty="0" err="1" smtClean="0">
                <a:latin typeface="Segoe UI Light" panose="020B0502040204020203" pitchFamily="34" charset="0"/>
              </a:rPr>
              <a:t>NetFabb</a:t>
            </a:r>
            <a:endParaRPr lang="es-ES_tradnl" dirty="0">
              <a:latin typeface="Segoe UI Light" panose="020B0502040204020203" pitchFamily="34" charset="0"/>
            </a:endParaRPr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es-ES_tradnl" sz="1600" dirty="0">
                <a:latin typeface="Segoe UI Light" panose="020B0502040204020203" pitchFamily="34" charset="0"/>
              </a:rPr>
              <a:t>Una vez reparada la pieza y colocada de manera correcta la exportaremos a un nuevo .</a:t>
            </a:r>
            <a:r>
              <a:rPr lang="es-ES_tradnl" sz="1600" dirty="0" smtClean="0">
                <a:latin typeface="Segoe UI Light" panose="020B0502040204020203" pitchFamily="34" charset="0"/>
              </a:rPr>
              <a:t>STL</a:t>
            </a:r>
          </a:p>
          <a:p>
            <a:pPr marL="0" indent="0"/>
            <a:endParaRPr lang="es-ES_tradnl" sz="1600" dirty="0" smtClean="0">
              <a:latin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Clicamos sobre la pieza para que aparezca en verde</a:t>
            </a:r>
            <a:endParaRPr lang="es-ES_tradnl" sz="1600" dirty="0">
              <a:latin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Menú </a:t>
            </a:r>
            <a:r>
              <a:rPr lang="es-ES_tradnl" sz="1600" i="1" dirty="0" err="1" smtClean="0">
                <a:latin typeface="Segoe UI Light" panose="020B0502040204020203" pitchFamily="34" charset="0"/>
              </a:rPr>
              <a:t>Part</a:t>
            </a:r>
            <a:r>
              <a:rPr lang="es-ES_tradnl" sz="1600" i="1" dirty="0" smtClean="0">
                <a:latin typeface="Segoe UI Light" panose="020B0502040204020203" pitchFamily="34" charset="0"/>
              </a:rPr>
              <a:t> &gt; </a:t>
            </a:r>
            <a:r>
              <a:rPr lang="es-ES_tradnl" sz="1600" i="1" dirty="0" err="1" smtClean="0">
                <a:latin typeface="Segoe UI Light" panose="020B0502040204020203" pitchFamily="34" charset="0"/>
              </a:rPr>
              <a:t>Export</a:t>
            </a:r>
            <a:r>
              <a:rPr lang="es-ES_tradnl" sz="1600" i="1" dirty="0" smtClean="0">
                <a:latin typeface="Segoe UI Light" panose="020B0502040204020203" pitchFamily="34" charset="0"/>
              </a:rPr>
              <a:t> </a:t>
            </a:r>
            <a:r>
              <a:rPr lang="es-ES_tradnl" sz="1600" i="1" dirty="0" err="1" smtClean="0">
                <a:latin typeface="Segoe UI Light" panose="020B0502040204020203" pitchFamily="34" charset="0"/>
              </a:rPr>
              <a:t>Part</a:t>
            </a:r>
            <a:r>
              <a:rPr lang="es-ES_tradnl" sz="1600" i="1" dirty="0" smtClean="0">
                <a:latin typeface="Segoe UI Light" panose="020B0502040204020203" pitchFamily="34" charset="0"/>
              </a:rPr>
              <a:t> &gt; as STL</a:t>
            </a:r>
          </a:p>
          <a:p>
            <a:pPr>
              <a:buFont typeface="Arial" pitchFamily="34" charset="0"/>
              <a:buChar char="•"/>
            </a:pPr>
            <a:endParaRPr lang="es-ES_tradnl" sz="1600" dirty="0" smtClean="0">
              <a:latin typeface="Segoe UI Light" panose="020B0502040204020203" pitchFamily="34" charset="0"/>
            </a:endParaRPr>
          </a:p>
          <a:p>
            <a:r>
              <a:rPr lang="es-ES_tradnl" sz="1600" dirty="0" smtClean="0">
                <a:latin typeface="Segoe UI Light" panose="020B0502040204020203" pitchFamily="34" charset="0"/>
              </a:rPr>
              <a:t>Ya </a:t>
            </a:r>
            <a:r>
              <a:rPr lang="es-ES_tradnl" sz="1600" dirty="0">
                <a:latin typeface="Segoe UI Light" panose="020B0502040204020203" pitchFamily="34" charset="0"/>
              </a:rPr>
              <a:t>se puede abrir </a:t>
            </a:r>
            <a:r>
              <a:rPr lang="es-ES_tradnl" sz="1600" dirty="0" smtClean="0">
                <a:latin typeface="Segoe UI Light" panose="020B0502040204020203" pitchFamily="34" charset="0"/>
              </a:rPr>
              <a:t>Slic3r</a:t>
            </a:r>
          </a:p>
          <a:p>
            <a:endParaRPr lang="es-ES_tradnl" sz="1600" dirty="0">
              <a:latin typeface="Segoe UI Light" panose="020B0502040204020203" pitchFamily="34" charset="0"/>
            </a:endParaRPr>
          </a:p>
          <a:p>
            <a:endParaRPr lang="es-ES" sz="1600" dirty="0">
              <a:latin typeface="Segoe UI Light" panose="020B0502040204020203" pitchFamily="34" charset="0"/>
            </a:endParaRP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3068960"/>
            <a:ext cx="3600400" cy="3506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0464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 descr="http://airwolf3d.com/wp-content/uploads/2012/06/slic3r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76256" y="907298"/>
            <a:ext cx="1339082" cy="643789"/>
          </a:xfrm>
          <a:prstGeom prst="rect">
            <a:avLst/>
          </a:prstGeom>
          <a:noFill/>
        </p:spPr>
      </p:pic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642910" y="260648"/>
            <a:ext cx="5857916" cy="369881"/>
          </a:xfrm>
        </p:spPr>
        <p:txBody>
          <a:bodyPr/>
          <a:lstStyle/>
          <a:p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lvl="2" indent="0">
              <a:buNone/>
            </a:pPr>
            <a:r>
              <a:rPr lang="es-ES" b="1" noProof="0" dirty="0" smtClean="0">
                <a:latin typeface="Segoe UI Light" panose="020B0502040204020203" pitchFamily="34" charset="0"/>
              </a:rPr>
              <a:t>Slic3r</a:t>
            </a:r>
            <a:endParaRPr lang="es-ES" sz="2000" b="1" noProof="0" dirty="0">
              <a:latin typeface="Segoe UI Light" panose="020B0502040204020203" pitchFamily="34" charset="0"/>
            </a:endParaRPr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4"/>
          </p:nvPr>
        </p:nvSpPr>
        <p:spPr>
          <a:xfrm>
            <a:off x="714348" y="1592132"/>
            <a:ext cx="7715304" cy="4429156"/>
          </a:xfrm>
        </p:spPr>
        <p:txBody>
          <a:bodyPr/>
          <a:lstStyle/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Slic3r es el programa que convierte los archivos STL en el formato correcto para que la máquina empiece a imprimir (</a:t>
            </a:r>
            <a:r>
              <a:rPr lang="es-ES" sz="1600" dirty="0" err="1" smtClean="0">
                <a:latin typeface="Segoe UI Light" panose="020B0502040204020203" pitchFamily="34" charset="0"/>
              </a:rPr>
              <a:t>Gcode</a:t>
            </a:r>
            <a:r>
              <a:rPr lang="es-ES" sz="1600" dirty="0" smtClean="0">
                <a:latin typeface="Segoe UI Light" panose="020B0502040204020203" pitchFamily="34" charset="0"/>
              </a:rPr>
              <a:t>). Es decir, genera el código máquina.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En el caso que nos ocupa nos servirá para:</a:t>
            </a:r>
          </a:p>
          <a:p>
            <a:pPr lvl="1" algn="just">
              <a:lnSpc>
                <a:spcPct val="150000"/>
              </a:lnSpc>
            </a:pPr>
            <a:r>
              <a:rPr lang="es-ES" sz="1600" dirty="0" smtClean="0">
                <a:latin typeface="Segoe UI Light" panose="020B0502040204020203" pitchFamily="34" charset="0"/>
              </a:rPr>
              <a:t>Configurar las propiedades de nuestra máquina.</a:t>
            </a:r>
          </a:p>
          <a:p>
            <a:pPr lvl="1" algn="just">
              <a:lnSpc>
                <a:spcPct val="150000"/>
              </a:lnSpc>
            </a:pPr>
            <a:r>
              <a:rPr lang="es-ES" sz="1600" dirty="0" smtClean="0">
                <a:latin typeface="Segoe UI Light" panose="020B0502040204020203" pitchFamily="34" charset="0"/>
              </a:rPr>
              <a:t>Configurar los parámetros con los cuales queremos imprimir las piezas.</a:t>
            </a:r>
          </a:p>
          <a:p>
            <a:pPr lvl="1" algn="just">
              <a:lnSpc>
                <a:spcPct val="150000"/>
              </a:lnSpc>
            </a:pPr>
            <a:r>
              <a:rPr lang="es-ES" sz="1600" dirty="0" smtClean="0">
                <a:latin typeface="Segoe UI Light" panose="020B0502040204020203" pitchFamily="34" charset="0"/>
              </a:rPr>
              <a:t>Con un STL en perfectas condiciones, </a:t>
            </a:r>
            <a:r>
              <a:rPr lang="es-ES" sz="1600" b="1" dirty="0" smtClean="0">
                <a:latin typeface="Segoe UI Light" panose="020B0502040204020203" pitchFamily="34" charset="0"/>
              </a:rPr>
              <a:t>crear el fichero .</a:t>
            </a:r>
            <a:r>
              <a:rPr lang="es-ES" sz="1600" b="1" dirty="0" err="1" smtClean="0">
                <a:latin typeface="Segoe UI Light" panose="020B0502040204020203" pitchFamily="34" charset="0"/>
              </a:rPr>
              <a:t>gcode</a:t>
            </a:r>
            <a:r>
              <a:rPr lang="es-ES" sz="1600" b="1" dirty="0" smtClean="0">
                <a:latin typeface="Segoe UI Light" panose="020B0502040204020203" pitchFamily="34" charset="0"/>
              </a:rPr>
              <a:t> que exportaremos a máquina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endParaRPr lang="es-ES" sz="1600" b="1" dirty="0" smtClean="0">
              <a:latin typeface="Segoe UI Light" panose="020B0502040204020203" pitchFamily="34" charset="0"/>
            </a:endParaRP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endParaRPr lang="es-ES" sz="1600" b="1" dirty="0" smtClean="0">
              <a:latin typeface="Segoe UI Light" panose="020B0502040204020203" pitchFamily="34" charset="0"/>
            </a:endParaRP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endParaRPr lang="es-ES" sz="1600" b="1" dirty="0" smtClean="0">
              <a:latin typeface="Segoe UI Light" panose="020B0502040204020203" pitchFamily="34" charset="0"/>
            </a:endParaRP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endParaRPr lang="es-ES" sz="1600" dirty="0" smtClean="0">
              <a:latin typeface="Segoe UI Light" panose="020B0502040204020203" pitchFamily="34" charset="0"/>
            </a:endParaRP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Para descargar la última versión del programa se puede ir a la web </a:t>
            </a:r>
            <a:r>
              <a:rPr lang="es-ES" sz="1600" i="1" dirty="0" smtClean="0">
                <a:latin typeface="Segoe UI Light" panose="020B0502040204020203" pitchFamily="34" charset="0"/>
              </a:rPr>
              <a:t>www.slic3r.org</a:t>
            </a:r>
            <a:endParaRPr lang="es-ES" sz="1600" i="1" dirty="0">
              <a:latin typeface="Segoe UI Light" panose="020B0502040204020203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926981" y="4725144"/>
            <a:ext cx="7272808" cy="83099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lvl="2" algn="just">
              <a:buNone/>
              <a:tabLst>
                <a:tab pos="0" algn="l"/>
              </a:tabLst>
            </a:pPr>
            <a:r>
              <a:rPr lang="es-ES_tradnl" sz="1600" dirty="0" smtClean="0">
                <a:latin typeface="Segoe UI Light" panose="020B0502040204020203" pitchFamily="34" charset="0"/>
              </a:rPr>
              <a:t>Slic3r no es un programa sencillo. Se recomienda usar las configuraciones suministradas por RepRapBCN y modificarlas especialmente para piezas que así lo necesiten.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>
                <a:latin typeface="Segoe UI Light" panose="020B0502040204020203" pitchFamily="34" charset="0"/>
              </a:rPr>
              <a:t>Índice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4"/>
          </p:nvPr>
        </p:nvSpPr>
        <p:spPr>
          <a:xfrm>
            <a:off x="611560" y="1592132"/>
            <a:ext cx="7715304" cy="4429156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Información </a:t>
            </a:r>
            <a:r>
              <a:rPr lang="es-ES_tradnl" sz="1600" dirty="0" smtClean="0">
                <a:latin typeface="Segoe UI Light" panose="020B0502040204020203" pitchFamily="34" charset="0"/>
              </a:rPr>
              <a:t>BCN3DTechnologies</a:t>
            </a:r>
            <a:endParaRPr lang="es-ES_tradnl" sz="1600" dirty="0" smtClean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Flujo de trabajo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Diseño CAD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err="1" smtClean="0">
                <a:latin typeface="Segoe UI Light" panose="020B0502040204020203" pitchFamily="34" charset="0"/>
              </a:rPr>
              <a:t>NetFabb</a:t>
            </a:r>
            <a:endParaRPr lang="es-ES_tradnl" sz="1600" dirty="0" smtClean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Slic3r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err="1" smtClean="0">
                <a:latin typeface="Segoe UI Light" panose="020B0502040204020203" pitchFamily="34" charset="0"/>
              </a:rPr>
              <a:t>Upgrades</a:t>
            </a:r>
            <a:endParaRPr lang="es-ES_tradnl" sz="1600" dirty="0" smtClean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Páginas de interés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Manuales disponibles en la SD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s-ES_tradnl" sz="1600" dirty="0" smtClean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s-ES_tradnl" sz="1600" dirty="0" smtClean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s-ES_tradnl" sz="1600" dirty="0" smtClean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s-ES" sz="1600" dirty="0">
              <a:latin typeface="Segoe UI Light" panose="020B0502040204020203" pitchFamily="34" charset="0"/>
            </a:endParaRPr>
          </a:p>
        </p:txBody>
      </p:sp>
      <p:sp>
        <p:nvSpPr>
          <p:cNvPr id="4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95324" y="1119172"/>
            <a:ext cx="7534328" cy="357190"/>
          </a:xfrm>
        </p:spPr>
        <p:txBody>
          <a:bodyPr/>
          <a:lstStyle/>
          <a:p>
            <a:r>
              <a:rPr lang="es-ES" sz="1800" noProof="0" dirty="0" smtClean="0">
                <a:latin typeface="Segoe UI Light" panose="020B0502040204020203" pitchFamily="34" charset="0"/>
              </a:rPr>
              <a:t>Contenido</a:t>
            </a:r>
            <a:r>
              <a:rPr lang="es-ES" noProof="0" dirty="0" smtClean="0">
                <a:latin typeface="Segoe UI Light" panose="020B0502040204020203" pitchFamily="34" charset="0"/>
              </a:rPr>
              <a:t> de la presentación</a:t>
            </a:r>
            <a:endParaRPr lang="es-ES" i="1" noProof="0" dirty="0" smtClean="0">
              <a:latin typeface="Segoe UI Light" panose="020B0502040204020203" pitchFamily="34" charset="0"/>
            </a:endParaRPr>
          </a:p>
        </p:txBody>
      </p:sp>
      <p:pic>
        <p:nvPicPr>
          <p:cNvPr id="2052" name="Picture 4" descr="C:\Users\mfelis\Desktop\_REPRAPBCN_\Peces\IMG_224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898892"/>
            <a:ext cx="3411443" cy="227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0594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95324" y="980728"/>
            <a:ext cx="7534328" cy="357190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es-ES" b="1" dirty="0" smtClean="0">
                <a:latin typeface="Segoe UI Light" panose="020B0502040204020203" pitchFamily="34" charset="0"/>
              </a:rPr>
              <a:t>Slic3r: G-</a:t>
            </a:r>
            <a:r>
              <a:rPr lang="es-ES" b="1" dirty="0" err="1" smtClean="0">
                <a:latin typeface="Segoe UI Light" panose="020B0502040204020203" pitchFamily="34" charset="0"/>
              </a:rPr>
              <a:t>code</a:t>
            </a:r>
            <a:endParaRPr lang="es-ES" b="1" dirty="0" smtClean="0">
              <a:latin typeface="Segoe UI Light" panose="020B0502040204020203" pitchFamily="34" charset="0"/>
            </a:endParaRPr>
          </a:p>
          <a:p>
            <a:pPr lvl="1">
              <a:lnSpc>
                <a:spcPct val="150000"/>
              </a:lnSpc>
              <a:buNone/>
            </a:pPr>
            <a:endParaRPr lang="es-ES_tradnl" noProof="0" dirty="0">
              <a:latin typeface="Segoe UI Light" panose="020B0502040204020203" pitchFamily="34" charset="0"/>
            </a:endParaRP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4"/>
          </p:nvPr>
        </p:nvSpPr>
        <p:spPr>
          <a:xfrm>
            <a:off x="714348" y="1556792"/>
            <a:ext cx="4500594" cy="44291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_tradnl" sz="1600" dirty="0">
                <a:latin typeface="Segoe UI Light" panose="020B0502040204020203" pitchFamily="34" charset="0"/>
              </a:rPr>
              <a:t>¿Qué es un </a:t>
            </a:r>
            <a:r>
              <a:rPr lang="es-ES_tradnl" sz="1600" dirty="0" err="1">
                <a:latin typeface="Segoe UI Light" panose="020B0502040204020203" pitchFamily="34" charset="0"/>
              </a:rPr>
              <a:t>Gcode</a:t>
            </a:r>
            <a:r>
              <a:rPr lang="es-ES_tradnl" sz="1600" dirty="0">
                <a:latin typeface="Segoe UI Light" panose="020B0502040204020203" pitchFamily="34" charset="0"/>
              </a:rPr>
              <a:t>?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Se trata de un fichero de texto que contiene todos los movimientos y temperaturas que debe ejecutar la máquina.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Este archivo es el que va leyendo la </a:t>
            </a:r>
            <a:r>
              <a:rPr lang="es-ES_tradnl" sz="1600" dirty="0" err="1" smtClean="0">
                <a:latin typeface="Segoe UI Light" panose="020B0502040204020203" pitchFamily="34" charset="0"/>
              </a:rPr>
              <a:t>Arduino</a:t>
            </a:r>
            <a:r>
              <a:rPr lang="es-ES_tradnl" sz="1600" dirty="0" smtClean="0">
                <a:latin typeface="Segoe UI Light" panose="020B0502040204020203" pitchFamily="34" charset="0"/>
              </a:rPr>
              <a:t>, lo convierte a impulsos y consignas eléctricas para los drivers y resistencias y así se va imprimiendo la pieza deseada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s-ES_tradnl" sz="1600" dirty="0" smtClean="0">
              <a:latin typeface="Segoe UI Light" panose="020B05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s-ES_tradnl" sz="1600" dirty="0" smtClean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s-ES" sz="1600" dirty="0">
              <a:latin typeface="Segoe UI Light" panose="020B0502040204020203" pitchFamily="34" charset="0"/>
            </a:endParaRPr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92080" y="1412776"/>
            <a:ext cx="3024336" cy="4734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95324" y="980728"/>
            <a:ext cx="7534328" cy="357190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ca-ES" b="1" dirty="0" smtClean="0">
                <a:latin typeface="Segoe UI Light" panose="020B0502040204020203" pitchFamily="34" charset="0"/>
              </a:rPr>
              <a:t>Slic3r:  </a:t>
            </a:r>
            <a:r>
              <a:rPr lang="ca-ES" b="1" dirty="0" err="1" smtClean="0">
                <a:latin typeface="Segoe UI Light" panose="020B0502040204020203" pitchFamily="34" charset="0"/>
              </a:rPr>
              <a:t>Configuraciones</a:t>
            </a:r>
            <a:endParaRPr lang="ca-ES" b="1" dirty="0" smtClean="0">
              <a:latin typeface="Segoe UI Light" panose="020B0502040204020203" pitchFamily="34" charset="0"/>
            </a:endParaRPr>
          </a:p>
        </p:txBody>
      </p:sp>
      <p:sp>
        <p:nvSpPr>
          <p:cNvPr id="9" name="6 Marcador de texto"/>
          <p:cNvSpPr txBox="1">
            <a:spLocks/>
          </p:cNvSpPr>
          <p:nvPr/>
        </p:nvSpPr>
        <p:spPr>
          <a:xfrm>
            <a:off x="714348" y="1718920"/>
            <a:ext cx="7715304" cy="44291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A</a:t>
            </a:r>
            <a:r>
              <a:rPr kumimoji="0" lang="es-E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diferencia de la impresión tradicional de papel, la impresión en 3D depende en gran medida de la propia pieza que se tiene que imprimir.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s-E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Cada tipología o uso de la pieza requerirá una configuración a medida.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s-ES" sz="1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En general se puede decir que hay una configuración para cada pieza</a:t>
            </a:r>
            <a:r>
              <a:rPr kumimoji="0" lang="es-E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.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 descr="Imat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3726017"/>
            <a:ext cx="1871310" cy="2497480"/>
          </a:xfrm>
          <a:prstGeom prst="rect">
            <a:avLst/>
          </a:prstGeom>
          <a:noFill/>
        </p:spPr>
      </p:pic>
      <p:sp>
        <p:nvSpPr>
          <p:cNvPr id="1028" name="AutoShape 4" descr="data:image/jpeg;base64,/9j/4AAQSkZJRgABAQAAAQABAAD/2wCEAAkGBxQSEhQUEhQUFBQVFRQUFBcUFBQUFBQUFBQWFhQUFRQYHCggGBolHBQUITEhJSkrLi4uFx8zODMsNygtLisBCgoKDg0OFxAQFywkHCQsLCwsLCwsLCwsLCwsLCwsLCwsLCwsLCwsLCwsLCwsLCwsLCwsLCwsLCwsLCwsLCwsLP/AABEIALcBEwMBEQACEQEDEQH/xAAcAAADAAMBAQEAAAAAAAAAAAAAAQIDBAUGBwj/xABAEAACAQIDBAkBBgUCBQUAAAABAgADEQQSIQUxQVEGEyIyYXGBkaGxQlJywdHwByNigvEz4RRTosLiFiRDc5L/xAAaAQEAAwEBAQAAAAAAAAAAAAAAAQIDBAUG/8QAOhEAAgECAwUGBQIEBgMAAAAAAAECAxEEITEFEkFRcRMygZGhsSJCYcHRFFJysuHwFSOCktLxJDNi/9oADAMBAAIRAxEAPwDpASSAtAGBAKAgDAgDCwAAgFKIBQgABAHaAFoBQEgBlgBaAMLAKywAywSLLAArAALAKCwAywBFYBIWAUFgDyQAywAyQBZIAdXAFkgCyQB9XAFkkEmqBLEDtBAwIAWgFAQCgsAYSABWAUqwSPJBBWSCR9XBAkXfIBWSAUEgkeWABSAASAVlgBkgB1cAAsAMkAMkAAkAeSAMJAHkgB1cgkfVwQGSCRFIAskAMsAXVwDnyxULQCssEjCwQVlgFhIJKC2gBkgDyyAWqwACQB2gDROMAeWAUEgBkgFZZAALJAZYAZZADLJAykgBlgBlgAEgkrJAKCQB5JAFlkgMsgAEgAUgCKQBZJIDLIBy2WXKgogGQLBI8sAoLAKAkAdpIGBIBWXSAUqwCssARp3gF5YAWkAoJAH1cEjCQB9XAHlgGrjMbTpEBzqRcAC5I5zKpXhT7zOrDYKtiL9mslxDA4xKwLUze2h4EX5iWp1YzV4spiMLVw8t2orG6ElzAwvUUb2UeZEq5xWrNY0KktIvyNKttrDrvqp76+0jfT0LPDzXeaXVo5uK6YYamL9sjn1bZfVraecq6nJeqNI4VPvTsue7JpeNjtbLxq16a1E3H4PKTCamrozxFCVGe48/rzRuBZcwC0ACsAWWAGWAFoArQAtBIZYBylWXKjywCgIBQSAUEkAarAKywCwkAAsApVgFMmkgDFO3nBIykAoJAGEgEVKirvIHmQPrIcktWXjTnPuxb6I0a+3cMnerJfkDc/Ep2seDv0zNf0tVd5W6tL3aNGr0www7pdz/AEofqZDqW4P29y0cLf514Xl/Kmaz9Lye5h3/ALyFEzliEuXn+EdMNnt8JP8A0pfzNexytpYmtiHzlESyhe8xFrki9h4njOSq41HdvyX5PWwsa2HhuU4rP90s/JL7kYSnVpk5agpcOwCL+Gp/KIuMO6n5/gvVp1a3/slF/wCm/uzYKFu/WqufBso/6QJbtL8F6v3KrCW+Z+kf5Ujn7X6ummbKCeGcsxOoGl2NuPtI358Hb0LwwdFv4436tv3LwFU1FApKubTugKQBvOg8pzuVSTtds9BUaFLPdSXQ5G0No5nFM91QVbjmLb7/AB8yyXwpotup7yfE7P8ADjaXVVXwrnS/Yv8A9B9RdfQTupz+JS4S9z5nFYf/AC5U/mp6fWD08j6VlnUeMK0AMsAAsAWWAIrAFlgDtBIssA5SiXKjIgFgQCwsgFEX8oAZIBQSAUFgBlMA1620aNPv1aa+BdQfa8rvLmaKlPkzyvSLpEjVAEqg08vC9ixvfz4ThxKqzlaN7HubMnhaNNuq471/o8vUex9umijHtVkIuoBNwRvy34Hl4TGjiJUpOEl/Q7MZgKeKiqtN26LX2zKq9Mqx/wBPDhRzdh9J1PFRXFer/B5cdmTfyS8XGP8AyZpVukWMb/5KSD+kXPyDMpYuPN+i/J1U9kT4xiv9z/4o0quLrv38RVbwU5R8GZPF8o+bZ1w2TbWflGK+zfqa5ooe9mf8TE/SZ/qJ8LLokdC2bSffbfWTf3MiKo+yvtf5Mo61R6yZtDA4eHdgvJGZah8ZQ33UtDNTJlkVdjOpM0Rk2ihLFWywPKSUbZ53pbV/0xe+88f3xmiM1J3M/RpsqVH5KPqG/wC0SlrXZvUlfdj9TzHXXYnmSfmX3bJCNVNtm8cQVKV1PapkB7b8hOh9DYxT4w56dTkxq3XGuuGUvrF6+Wp9q2JjxiKKVBa5Fm8GG/8AX1E7ac9+Nz5vFUOxquPDVdHobhE0OYYEAoQCYAmEAmAFoAoBy8ssQZAsAsLALtwgDywDlbe2wuFQMy3Bza3sBlFz9ZjWquFklds7cHhFX3nKVlFXfE8zV6YYlwGp0qSKRcFySfa8xliUsm/Jfk7aey5zScYZPTelb0Sfua9XaGOcXOIWmL2/lqOPDgZi8YuTfjb2OyGxpXzcV0TfrJ/Y5+JwzNY1K9apfgzaexv9Zi8XLgl7+51w2RTWsm/Gy9LGFcHSH2AfxFm+CbSjxFV/Mbx2bho/IvHP3M1IKvdVV/CoH0mblJ6s6o0ace7FIzPUMo0aK1jHBISSBgQCrCCCwYILBlrlcjIrD9kSUmUckZC3n7EfJ0miizF1EcnE9IaaNkyuxuR9k66f1buZ4eM6IUd7VnFiMb2W7Zauxu9Hdrf8UagydVkyntakqw7w1GtwefCXnRUbWOShtCVXe3lmuRxOm9TLWUZwwC8LWGu7cOUmMOQ/UxTvKVjXo7cpphmRWJqVDYADQAAXLH1IhUZO5NTaNJbrTv0OIta26bdi3qzmW1Ix7sTc2RjgzFWGh0I8DMa1LdV0dmDxqxG9Ca1O/snpBicJSq06LAMhB7ShrpwYX0vb6S9OfxKXCXuceJot05Qfep6fWL/Bp1emWNqd/E1AP6MqH0yATrseMfQv4b9Iv+IpvRdnapS7StUYM70zzbiQdPIrIYR7USCQtAERAJIgBaATaAaCpLkGQCQCxpAC8AxPWA4wDzPTrLVw5AOoPwykfUic+IySlyZ6WzM5zp/ui0eDoVycKh8AD6dmcFWK7Vn0uAquWGpt62t5ZHR2dj7rYgG1t/G055xsz0FmjLiqy5itwLFjr93QX+JaNJyTsctbFwpNKWr0RrrVB1UgjmN0mdKUVdmdHHU6tR00mmuY80oddxhpFhvIOtEbrDmhGr+90lQKOqkYmxijeyj+7WaKjJ6JnPPG0o96aXijYSsCAQbg6giVlDddmjSFVVIqUXkPrQN5+ZKi3ojKpiaUO/NLxRlp6i4FxvubWsNL3M0VGb4HFPa2Fj81+l/+gFfxUEGx1J5a9gG414S6oPiziqbdpfJBvrZfkMViGVM2ouNCEPHdYsR56CbKilmzgq7YqS0ikjxlPB1Gc3Dk3NrC++2o5nWdUUksjkqYmVS28zew2zatAAlWUMDq2hbXTTj7xOzOeU01ZHL2lit+giKIjHM16+AbJ1gzm1r2ptkXzqGwv4C80TNgVrgGSQYw+Rg3vKyjdWNqFV05qSPRdfolYa5ezUHNDx9JwRWbpvjp1Poa8soYiPDKX8L18jn4/D9W5A7p1U81O79PSdtKe/G/E8HF0OxquK0ea6M2Oje1XwlenVFzkbtD7yHRl9r+tpocp+g8LXWoiuhDIyhlI4qwuDKljKDAE0AkwAtAHaAaNpYgYFoA4Aqm6AeYxdQ5jAOfjzemw8L+2v5TKur02dmAnuYiD+tvM8Xgx/KrJ9x2t5E3E4Kucoy5o+iwL3adSH7ZP1zFsyre8zqxPRo1VKJk27iVR0LAnMtxbgRY8xz+J0YNX3keDtttOm19TDgMcHewBFwSTpraaYmK3Dj2VUf6jPkzLjsYEIHE+M5YUnLge7VxlODs5I38Bh3rEBF7ROXU2AYrbKSL/aAt5zRwVjz3jmpLLJP0PK4ralQk9ogG2l7W8J1U6EEldZnm4jH1Zze7JqPka3bc65m87n5M2SS0OCdVvvSv1Zmw+zarmyoxtqbcPE23SblN9cD0WHwdRKSk2IFh2XVjdibaA34H2nPOK3r2KzqVGrJu3K5ixKsLa5b6juk28uEhKxSCtqrjp4gg3A9wGGvgwixWxmbE1SBqwBJtbsi436D0gkwhL25gEm5FtLnS/hbSBa+ht4HEmmQQSBpexsd4P5SVczadya5Lbzc6AchyAkZ3JinxPKbUBzWOmuU66A30J+fabxOqOht7LpJUZlcLdlsCcvZtwBZHC8dbDzEksc6kuVmS4NibEEEHxBBIIliB1VuICOjsDEDVG3EZSPAzixMbfEj6DZdZTi6UjfXB9YppMwD0TozbjTPE/vhJhNKSlwl7mOIoOVKVJ96np9Yv8Ers+iO9XH9is067nin1P+GdcNhWRSzJSqFVLixsQGKjwBY+8BHr1kEkkQAgCtAHeAaYliAgDEACtwYB43bWMpo5zOi+bAfF4B57F9JMOoN3vw7Ksfm1pEldWLwluyT5M41E5a1YD7SBxyuBb6zzXnCD5Ox9RTe7XrJcYqS9jgJjGBuptfkB+c7ewg9Tw/8AE6/yu3h+TLTxRaopqg1QNMpNr6bgdbcPaXUIxXwo5alepVfxybO3hnyqrrR6tt2q2GiqumYa6rmtzJ5ysjmm7GhtKg9QEjQgFjuF+f8AiViTTaPZ7PxnYSpSyIaiK7G26otmB88ymc25m7vQ9GM1bM87tbBlazkgLmPWbraVBn08O1b0nTGSseZWjaTK2RgqdVwru4Bsq5EzlmLKAguQBoSbncBJuVjT3uJ6Pa/QpwSEACuupY0sysvEinYKO6beBkOdtTphSXN+Quj+Ap0KiJXcsAxyhaa1FV2tZiraXHaIOsr2kW9TVwy0K6YYYAKyqzIC6hno9UFVjdR2TYnU7+W6Tc5quWdjzlHDM17A3FjYA6jid1rDTjxkGSakKrRC97fvtowtbQ3B379LcpDTRVwlwJSpYgre41BFx88JKTKp21ZS1CNygDXQ62v+YvFiHONyGJ5yyHa8kcPamG1/Fp68PnSaROiM7mvhahFqtybd7fcFfHxGXXnLM1RGLx3WVlqsL3K3Avc2tcZmuSfE/wC0A62ExNN3CUcIGY/82s7epyZAJSc1BXk8jWjQnVkoQV2FfYlelUNR1pgEXtTYkL7/AO85pYinNbqPYwmAr0ainJZfRm5UqWyVhvTs1PFD+kxgr3pvjp1O/FrcccQlpk/rF6+WpGLw4VtO6RmX8JnbRnvxz14nz2ModlVaXdea6M+x9CcB1OCoi2rL1jc71O0L+Qyj0mpyI7kgAYAQBGAKAacsQVaASxAgHlv4i1r4CrlbW9MmxtcdYoI8Rr8QD43bwkkEVB2TIJPQYap/Mw7/AH6eU+YAP1nnSXwzjydz6ajO9WhP90WvucTEU8rOvJmHsTad8JXimfPV4blWUeTYqT5WVuRB9vGWMj1eNYU2UZUsxQnSmDlLBGPezG173y8N43TO1xKKaM+wdnU8QwVmctnKZERWt2CczMxsouLedpRKxSnTsej2b0TWkcrEFENRbVHBujAMgey2zAknTmPGY1HnqdsLJcTYwVGiKgFUo5CdWv8AKWoQKbuRo432cDQa5Ry1mDS4lJwTzt5nkdvVEpbQuyk0yqh1ZVosyEZAbK2ptY30PhNlmjPRn0bZNZGpqVNEFxqnaqOCL3u+axsQROerGNjaDdzlY5xSqkqDnexy0waebIwNgRc62mcJQTuXd2rGbblOpVpBlp1kYgWJrjtOQT9vfbXS4nUn9DlqRbjkfP3LsLkOwUbzmYKNB6Duj2lszz/iZAAuO8BbUhRcHjYX1F/KCU0nqJn9NBfW5vbU6AaeEE7yeqLXEXAA1y3G/mSdx3cZDREoN2sT1g3Ercm9767t2+1vSClnbQKSU2R2ftJ2kJBF1J0Jte+lxrul7M3pxktTzw2fXYuiUnYtbMBTY2IOtjw3k+RlnJLVnXTpzmvhi34GzT6JYthdqQpDnUenTHqL3+Jn28ODOpYGtq1bq0jubB6ONRbPUq0ibEBaeeodfELbhMMQ5VI2S88j0Nn9nhqm/KSeVvhuz064JWBtTquTvIAAP/6O70nH2POS9/Y9d46T7tOTX1Vvexi/9N9gqKaUyQQS9UtcH+nQD5ml4Kzbb9DCVTETTiopJ+PsvubWw+iFOoRTqsXWmt7r2SSSBl1v2dD7TXDzcqknwOLaVKFPDUovvLK59HAsAN3LynceEK0EDgBAJtAFaSDVCySBmAczbbELvgHi9vktQqi9+wx9hf8AKAfNr8IAm3GAdXC1P/b0X/5dWx8sx/IicUl/myXNHuUZ/wDi0p/tn9/6mLbdK1Z/Gx9xr8gzXCu9NHJtWG7iZfWzOdOg847hxoemqs/2bWNV9LgA/wAunTAB0uMzGUsWR1ehL0lxLddqGCFAubO1SoRZVIYWtmN78uErKKsIvU+qgqiECiineAWz+rgEnnvM460FvXOmDyPPDaC0Kp7TJmdSTSS5uwyHS/c1J0vraTSsnqTJXX5PN/xFdX6p71LZiA9SkFJJyktcG5tlXS1hOqBz1Fax6boZtzrqV2IpGy2FKlmd9LMxJWxuytKS3dGWV+B0ekCuB1jK7ZO0NNF57gLTjTinobmhgzekUZcIuoylr9ZlyqV0U3N78+c6oSckZSirnlNpUmLMDURhdSMrO/C3ZGpA1ub+Fpo2rZs86dKblaKv0uzRrYCpupoz66kjIoHO7G548JR1aa1kdNLZeJn8jS+uXvY1q2xqjaPVooN9g2Y6H7oHhCqr5Yt+B0x2buP46kV43fkjLQ6PUzY9ZXb/AOqllB9XMrLESWqS6v8AB2QwFN/ul0jb1Z2cNsNQmUYYEadqrUGbTnkFx5XmbxP/ANeS/J0x2fypf7pfaNzbw2GWldF6mnxIpU81z4luOsxliY/V+J2U9m1NVux6R+7/AAZ2ZWYKXqNqAQHyrr/SJm6+eUV/fU6v8Pe7ec5Pxt7WOvS2XRU3FNb/ANRLH2mnazfH+/A5Fh6S+ReV/V3NgBV0Ww8FUCZ3N0nwIqVDbj6k8IuWUTVc+X+d+6UbNkjudHKNkZvvNb0UfqWnfg42i3zPA2vUvVjDkvc7LTsPICAEkADBAGCSTIBqyxUdoBy9u/6ZgHi8ZqrDmCPcQQeEXBrYZnA424wSUy0gOLeloBWzBmw9deRDj2/8ZyVcqsGexg/jwlaHj/fkZ9s1wFpOVzZk4mw0AO7+6RhsnOPJk7UW/GlV5xMWz8FXrLmprTVbntN820M1qYiEHZ6nJQwFWtHfVlHm3YjG0a1IBajEqTcWYlDb+ncDryk06samhTE4Oph7b2j0a0M2yHtUpVCBlZmpsCSmjaHXf3ag3S8lkcsZWkfasFSw9ENlQWNrntEki9rs58TwnnVJKXA7Vfmc1qtEVDUYpmKlex2dMwYGyknMLb7zPeS0No4etJZRfkef6b4yniVpheqLIx1cvoptcDW5vYTopVpXbs34FauBllvSjHq0aHRzaLYVBTDtUQFjkRWU3a25zwvfQc5eVWX7bdWkXp4Sna3aN/wxb9dDrV+kFaoMq0NOHWM19fxM05pVI3u5LwTZ2QwWWVOT/iaj7XZgpYjEjcy093dLX03biOco68Vxk/Q6o4Gf7ILwcn62IGDY96q39oC/IEz7ZcILxuzpWEn81R+CUftf1LTZlPewL+LsT9Y/UVODt0sh+ho/Mr9W37m5Sw6LuUDyEzc5S1ZvClCGUYpdEkbKmCWZQfDn4yyKM8lVxJNdjzJ9hpb4lpRyOyllE9BhKQ/laC5ux0G7frz3TNLNGNST+I64Hh+/WbHHcTE+X78JIyNZqy/eB8tT8Sti+ZF/Anz03edpBa563Z1DJTRTvAufM6t8kz16Ud2CR8liqnaVZS+ptmaHMTAC0AIAGSBWgGtJKgBANPadLMhgHgscjKxFpJU8bj6OWowtxv76yCyNCu0Em30ca7un3qZ+CP1M5MWvhUuTPW2O71ZQ5oyVsMa2GpqGRXpsQczW01Fvp7SibhWcrNp8jacY1cHCDmlKDazduaOzstkpUlps+cgWORWsbkm3zMKkKjm5pW6nZRrYeNCNKUt5r9qb9jJiqQqgKKD5RawJyAW8ZWD7OW86iv5lq9sRBQVCTS0vaP3uGH2Uyiy06SC+btEub6a+eg9paWJjxk30sjGGzpcKUF1bk/sb5wtRu/WJ8h+cwdaHCHm7nZDBVeNS38MUvyRTwNMkhi72+8xkPETWiS6I3WzaT77lLrJ/0Rt4bCIGsEAFyNRvG69+UpKrOTs5M1jhKFON4QSfQzr4aTE3sioFhgQGZAJJUyIJJVmUAfvzlijuZVqAbzxlk0UabFUxagHyPP8AxNImUlzPG4Y5nJ/eusmZ6FPunrqNNsyhfs0xfS+//MpCN5eBx1JpRbfFm6uGc7yfcL9JvuHL2isDYIcbeup+Y3SO0ZdPDcgx8h+kncbKurFatI3cJs8ki6WW4JLHWwO602p0XdXRy4jGxUGlK7O8gnceCEEBBA4AoAGASZINYySojAJZbiAcbauyBUBt3pJFjw21+i1Zu1YADQ34jwkBI8djMEwNjBYvY1M066Md18p8m0/OY1471No7MBV7LEQl9beZ7dcFSvm6tbnUmwufOeJ2k0rbzPsXh6Upbzgr87I2FUDcAPITNts2UUtCoJsFpAE0IHMpMRUM6GromLyO5Ta+T8QHyL/WYIzlxMQlS9xiCLlDylrMhyKAPhLbpRyRVvGTuorvPkWAJKiQ5CLgf7TaKfA55vmau0sy0mco4FrXyNYX8bWm8acuRyyrwT1RzNn0gxHjumFbLI9GhO8bnvNl7LL52zZRcrqAb5bC/K2+dNCjeN7nj4zGbklFK/8AU6qbKQbyxPnYfE6VRiedLGVXpkbdPBINyj1F/rLqEVojCVactZMyZPCWM7iAklWypJUBBAoAWggIAjACAaZliohAKIgEgQDDiqQZbQSeH29sTeyiAeTbD285DzyLRdmmekoG6ifPVI2k0ff05b0UzKBMy9wuOcki47+ftJ3GyrqJAQf8n9JZU2UdVHJP+r77pu42RalO97noaCfy0/GePDskzFK9kUnK0pdDAAJSxe7MlNSdwJ8gTLqLlojOc4x7zsbtHZNZt1Nv7rL9ZrHD1HwOWePw8fm8szdpdGqp7zIvuxm8cFJ6s5J7Xpruxb9DdpdGF3s7HyAX9ZssHFatnJLa1R92KRuUdh0V+xf8RJ+N02jQpx4HJPHV56y8jeo4ZE7qqo8AJqklojmlOUtXcp6YbQgEEa34yShwh0Roq4amWUXvlBBXfwvuE56mGjN3Z6VDaVWnDcsmd2hhwihVGg/ZPnNoxUVZHFUqOpJylqy7STMuBcBJIuBEEAJJAoArQQIwQKAEAUA0yJYqO0AIAxAGfKCTWr4a41EA8T0i2GVu6LccbcJBZGns7VBz4zxcTC1R2PssDV3sPBvkbIQf5MwUc8zqc+RVwOXpNMuZi7vh5mSnRZu6jHyBt7y6pylomYzrwh3pJG7T2FWb7AXzI/3m8cNPkck9o0VpJs4G0dn1KFa1RdD3W3q26485NWk4xzNMHjIVZ2R3NjUgzIDuLWNuViT9JhQSlNI3xs3ClKSZ6zD7LorupqeRPaPzPRjQpx0ifOzxlees37exvIgG4AeQE10Odu+pSH1kkFgCQAggdpIEFtuggVoBQFoFwMC5LQRctYArQQUTAJEkgVoAjAEIIJMALwAvBJqrLlAkAYEADAKEEhaQDG9Ma3F/SSScWr0ZpliyllB3qLWv4cpzVcPGo7s9HDbQqUYbiSNih0epDeC34j+kqsLSXAvPaWIl81uhvUdnIu5FHoPrNlCMdEck61SfekzYWkBulzMunT5yCArYNKgyuqsp4EXHnIaTVmWhOUXeLszXw2zKdK+RbX8z7XlIUoQzijeti6tVWm8jaCzQ57lqIFygsEXKI0gXC0C4iIIGpgXC0AVpJA7SAJhJAKYAGABggAYAi0ECJgCvAJMALwBXgGFRLFQtAAQAtAKMAQgkZ8JBJSraGShCQWuVaBcCIFwG+AZUEgFQLiKyQOQClEkgYWQB2gCgAkAcARkkEwBwBQAgCMAQEECtAGBAERAJMAUALQDWlypUAJAC8kDMgDQQSUFgDkE3JteCS0EAYgFCQCoBVoJKgCAgAIIKBgBeAEABAEIAjAAQAgCggFgDaAIQCYAXgAYBEAIAoBrgS5UoQAaAAEAoCQAvBI1MAq0AAsElKJAGIAyYAzIBSiAUIJGYAWgAYArwQEAawCTACAEAVoBUAUALwBQCYIFAHAJMAkwBWgGAS5BUgBJAxAGZAFJBYkAswSK8AAIBd5BIA6wAgFAwCjIA1gDtACATeAEApYAoArwBXgBAAmCBwSTeAOATBAQBQBQBQAgGsJcgqAKAUJAKMAIAwIA7wSTAMkAQMAq8AayAUIJHBASCSxrAENd0ABACAIQQImAKSBgSABkgLyAKSAgDBkEikkEs0AV4AiYArwBXkA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endParaRPr lang="ca-ES">
              <a:latin typeface="Segoe UI Light" panose="020B0502040204020203" pitchFamily="34" charset="0"/>
            </a:endParaRPr>
          </a:p>
        </p:txBody>
      </p:sp>
      <p:sp>
        <p:nvSpPr>
          <p:cNvPr id="1030" name="AutoShape 6" descr="data:image/jpeg;base64,/9j/4AAQSkZJRgABAQAAAQABAAD/2wCEAAkGBxQSEhQUEhQUFBQVFRQUFBcUFBQUFBQUFBQWFhQUFRQYHCggGBolHBQUITEhJSkrLi4uFx8zODMsNygtLisBCgoKDg0OFxAQFywkHCQsLCwsLCwsLCwsLCwsLCwsLCwsLCwsLCwsLCwsLCwsLCwsLCwsLCwsLCwsLCwsLCwsLP/AABEIALcBEwMBEQACEQEDEQH/xAAcAAADAAMBAQEAAAAAAAAAAAAAAQIDBAUGBwj/xABAEAACAQIDBAkBBgUCBQUAAAABAgADEQQSIQUxQVEGEyIyYXGBkaGxQlJywdHwByNigvEz4RRTosLiFiRDc5L/xAAaAQEAAwEBAQAAAAAAAAAAAAAAAQIDBAUG/8QAOhEAAgECAwUGBQIEBgMAAAAAAAECAxEEITEFEkFRcRMygZGhsSJCYcHRFFJysuHwFSOCktLxJDNi/9oADAMBAAIRAxEAPwDpASSAtAGBAKAgDAgDCwAAgFKIBQgABAHaAFoBQEgBlgBaAMLAKywAywSLLAArAALAKCwAywBFYBIWAUFgDyQAywAyQBZIAdXAFkgCyQB9XAFkkEmqBLEDtBAwIAWgFAQCgsAYSABWAUqwSPJBBWSCR9XBAkXfIBWSAUEgkeWABSAASAVlgBkgB1cAAsAMkAMkAAkAeSAMJAHkgB1cgkfVwQGSCRFIAskAMsAXVwDnyxULQCssEjCwQVlgFhIJKC2gBkgDyyAWqwACQB2gDROMAeWAUEgBkgFZZAALJAZYAZZADLJAykgBlgBlgAEgkrJAKCQB5JAFlkgMsgAEgAUgCKQBZJIDLIBy2WXKgogGQLBI8sAoLAKAkAdpIGBIBWXSAUqwCssARp3gF5YAWkAoJAH1cEjCQB9XAHlgGrjMbTpEBzqRcAC5I5zKpXhT7zOrDYKtiL9mslxDA4xKwLUze2h4EX5iWp1YzV4spiMLVw8t2orG6ElzAwvUUb2UeZEq5xWrNY0KktIvyNKttrDrvqp76+0jfT0LPDzXeaXVo5uK6YYamL9sjn1bZfVraecq6nJeqNI4VPvTsue7JpeNjtbLxq16a1E3H4PKTCamrozxFCVGe48/rzRuBZcwC0ACsAWWAGWAFoArQAtBIZYBylWXKjywCgIBQSAUEkAarAKywCwkAAsApVgFMmkgDFO3nBIykAoJAGEgEVKirvIHmQPrIcktWXjTnPuxb6I0a+3cMnerJfkDc/Ep2seDv0zNf0tVd5W6tL3aNGr0www7pdz/AEofqZDqW4P29y0cLf514Xl/Kmaz9Lye5h3/ALyFEzliEuXn+EdMNnt8JP8A0pfzNexytpYmtiHzlESyhe8xFrki9h4njOSq41HdvyX5PWwsa2HhuU4rP90s/JL7kYSnVpk5agpcOwCL+Gp/KIuMO6n5/gvVp1a3/slF/wCm/uzYKFu/WqufBso/6QJbtL8F6v3KrCW+Z+kf5Ujn7X6ummbKCeGcsxOoGl2NuPtI358Hb0LwwdFv4436tv3LwFU1FApKubTugKQBvOg8pzuVSTtds9BUaFLPdSXQ5G0No5nFM91QVbjmLb7/AB8yyXwpotup7yfE7P8ADjaXVVXwrnS/Yv8A9B9RdfQTupz+JS4S9z5nFYf/AC5U/mp6fWD08j6VlnUeMK0AMsAAsAWWAIrAFlgDtBIssA5SiXKjIgFgQCwsgFEX8oAZIBQSAUFgBlMA1620aNPv1aa+BdQfa8rvLmaKlPkzyvSLpEjVAEqg08vC9ixvfz4ThxKqzlaN7HubMnhaNNuq471/o8vUex9umijHtVkIuoBNwRvy34Hl4TGjiJUpOEl/Q7MZgKeKiqtN26LX2zKq9Mqx/wBPDhRzdh9J1PFRXFer/B5cdmTfyS8XGP8AyZpVukWMb/5KSD+kXPyDMpYuPN+i/J1U9kT4xiv9z/4o0quLrv38RVbwU5R8GZPF8o+bZ1w2TbWflGK+zfqa5ooe9mf8TE/SZ/qJ8LLokdC2bSffbfWTf3MiKo+yvtf5Mo61R6yZtDA4eHdgvJGZah8ZQ33UtDNTJlkVdjOpM0Rk2ihLFWywPKSUbZ53pbV/0xe+88f3xmiM1J3M/RpsqVH5KPqG/wC0SlrXZvUlfdj9TzHXXYnmSfmX3bJCNVNtm8cQVKV1PapkB7b8hOh9DYxT4w56dTkxq3XGuuGUvrF6+Wp9q2JjxiKKVBa5Fm8GG/8AX1E7ac9+Nz5vFUOxquPDVdHobhE0OYYEAoQCYAmEAmAFoAoBy8ssQZAsAsLALtwgDywDlbe2wuFQMy3Bza3sBlFz9ZjWquFklds7cHhFX3nKVlFXfE8zV6YYlwGp0qSKRcFySfa8xliUsm/Jfk7aey5zScYZPTelb0Sfua9XaGOcXOIWmL2/lqOPDgZi8YuTfjb2OyGxpXzcV0TfrJ/Y5+JwzNY1K9apfgzaexv9Zi8XLgl7+51w2RTWsm/Gy9LGFcHSH2AfxFm+CbSjxFV/Mbx2bho/IvHP3M1IKvdVV/CoH0mblJ6s6o0ace7FIzPUMo0aK1jHBISSBgQCrCCCwYILBlrlcjIrD9kSUmUckZC3n7EfJ0miizF1EcnE9IaaNkyuxuR9k66f1buZ4eM6IUd7VnFiMb2W7Zauxu9Hdrf8UagydVkyntakqw7w1GtwefCXnRUbWOShtCVXe3lmuRxOm9TLWUZwwC8LWGu7cOUmMOQ/UxTvKVjXo7cpphmRWJqVDYADQAAXLH1IhUZO5NTaNJbrTv0OIta26bdi3qzmW1Ix7sTc2RjgzFWGh0I8DMa1LdV0dmDxqxG9Ca1O/snpBicJSq06LAMhB7ShrpwYX0vb6S9OfxKXCXuceJot05Qfep6fWL/Bp1emWNqd/E1AP6MqH0yATrseMfQv4b9Iv+IpvRdnapS7StUYM70zzbiQdPIrIYR7USCQtAERAJIgBaATaAaCpLkGQCQCxpAC8AxPWA4wDzPTrLVw5AOoPwykfUic+IySlyZ6WzM5zp/ui0eDoVycKh8AD6dmcFWK7Vn0uAquWGpt62t5ZHR2dj7rYgG1t/G055xsz0FmjLiqy5itwLFjr93QX+JaNJyTsctbFwpNKWr0RrrVB1UgjmN0mdKUVdmdHHU6tR00mmuY80oddxhpFhvIOtEbrDmhGr+90lQKOqkYmxijeyj+7WaKjJ6JnPPG0o96aXijYSsCAQbg6giVlDddmjSFVVIqUXkPrQN5+ZKi3ojKpiaUO/NLxRlp6i4FxvubWsNL3M0VGb4HFPa2Fj81+l/+gFfxUEGx1J5a9gG414S6oPiziqbdpfJBvrZfkMViGVM2ouNCEPHdYsR56CbKilmzgq7YqS0ikjxlPB1Gc3Dk3NrC++2o5nWdUUksjkqYmVS28zew2zatAAlWUMDq2hbXTTj7xOzOeU01ZHL2lit+giKIjHM16+AbJ1gzm1r2ptkXzqGwv4C80TNgVrgGSQYw+Rg3vKyjdWNqFV05qSPRdfolYa5ezUHNDx9JwRWbpvjp1Poa8soYiPDKX8L18jn4/D9W5A7p1U81O79PSdtKe/G/E8HF0OxquK0ea6M2Oje1XwlenVFzkbtD7yHRl9r+tpocp+g8LXWoiuhDIyhlI4qwuDKljKDAE0AkwAtAHaAaNpYgYFoA4Aqm6AeYxdQ5jAOfjzemw8L+2v5TKur02dmAnuYiD+tvM8Xgx/KrJ9x2t5E3E4Kucoy5o+iwL3adSH7ZP1zFsyre8zqxPRo1VKJk27iVR0LAnMtxbgRY8xz+J0YNX3keDtttOm19TDgMcHewBFwSTpraaYmK3Dj2VUf6jPkzLjsYEIHE+M5YUnLge7VxlODs5I38Bh3rEBF7ROXU2AYrbKSL/aAt5zRwVjz3jmpLLJP0PK4ralQk9ogG2l7W8J1U6EEldZnm4jH1Zze7JqPka3bc65m87n5M2SS0OCdVvvSv1Zmw+zarmyoxtqbcPE23SblN9cD0WHwdRKSk2IFh2XVjdibaA34H2nPOK3r2KzqVGrJu3K5ixKsLa5b6juk28uEhKxSCtqrjp4gg3A9wGGvgwixWxmbE1SBqwBJtbsi436D0gkwhL25gEm5FtLnS/hbSBa+ht4HEmmQQSBpexsd4P5SVczadya5Lbzc6AchyAkZ3JinxPKbUBzWOmuU66A30J+fabxOqOht7LpJUZlcLdlsCcvZtwBZHC8dbDzEksc6kuVmS4NibEEEHxBBIIliB1VuICOjsDEDVG3EZSPAzixMbfEj6DZdZTi6UjfXB9YppMwD0TozbjTPE/vhJhNKSlwl7mOIoOVKVJ96np9Yv8Ers+iO9XH9is067nin1P+GdcNhWRSzJSqFVLixsQGKjwBY+8BHr1kEkkQAgCtAHeAaYliAgDEACtwYB43bWMpo5zOi+bAfF4B57F9JMOoN3vw7Ksfm1pEldWLwluyT5M41E5a1YD7SBxyuBb6zzXnCD5Ox9RTe7XrJcYqS9jgJjGBuptfkB+c7ewg9Tw/8AE6/yu3h+TLTxRaopqg1QNMpNr6bgdbcPaXUIxXwo5alepVfxybO3hnyqrrR6tt2q2GiqumYa6rmtzJ5ysjmm7GhtKg9QEjQgFjuF+f8AiViTTaPZ7PxnYSpSyIaiK7G26otmB88ymc25m7vQ9GM1bM87tbBlazkgLmPWbraVBn08O1b0nTGSseZWjaTK2RgqdVwru4Bsq5EzlmLKAguQBoSbncBJuVjT3uJ6Pa/QpwSEACuupY0sysvEinYKO6beBkOdtTphSXN+Quj+Ap0KiJXcsAxyhaa1FV2tZiraXHaIOsr2kW9TVwy0K6YYYAKyqzIC6hno9UFVjdR2TYnU7+W6Tc5quWdjzlHDM17A3FjYA6jid1rDTjxkGSakKrRC97fvtowtbQ3B379LcpDTRVwlwJSpYgre41BFx88JKTKp21ZS1CNygDXQ62v+YvFiHONyGJ5yyHa8kcPamG1/Fp68PnSaROiM7mvhahFqtybd7fcFfHxGXXnLM1RGLx3WVlqsL3K3Avc2tcZmuSfE/wC0A62ExNN3CUcIGY/82s7epyZAJSc1BXk8jWjQnVkoQV2FfYlelUNR1pgEXtTYkL7/AO85pYinNbqPYwmAr0ainJZfRm5UqWyVhvTs1PFD+kxgr3pvjp1O/FrcccQlpk/rF6+WpGLw4VtO6RmX8JnbRnvxz14nz2ModlVaXdea6M+x9CcB1OCoi2rL1jc71O0L+Qyj0mpyI7kgAYAQBGAKAacsQVaASxAgHlv4i1r4CrlbW9MmxtcdYoI8Rr8QD43bwkkEVB2TIJPQYap/Mw7/AH6eU+YAP1nnSXwzjydz6ajO9WhP90WvucTEU8rOvJmHsTad8JXimfPV4blWUeTYqT5WVuRB9vGWMj1eNYU2UZUsxQnSmDlLBGPezG173y8N43TO1xKKaM+wdnU8QwVmctnKZERWt2CczMxsouLedpRKxSnTsej2b0TWkcrEFENRbVHBujAMgey2zAknTmPGY1HnqdsLJcTYwVGiKgFUo5CdWv8AKWoQKbuRo432cDQa5Ry1mDS4lJwTzt5nkdvVEpbQuyk0yqh1ZVosyEZAbK2ptY30PhNlmjPRn0bZNZGpqVNEFxqnaqOCL3u+axsQROerGNjaDdzlY5xSqkqDnexy0waebIwNgRc62mcJQTuXd2rGbblOpVpBlp1kYgWJrjtOQT9vfbXS4nUn9DlqRbjkfP3LsLkOwUbzmYKNB6Duj2lszz/iZAAuO8BbUhRcHjYX1F/KCU0nqJn9NBfW5vbU6AaeEE7yeqLXEXAA1y3G/mSdx3cZDREoN2sT1g3Ercm9767t2+1vSClnbQKSU2R2ftJ2kJBF1J0Jte+lxrul7M3pxktTzw2fXYuiUnYtbMBTY2IOtjw3k+RlnJLVnXTpzmvhi34GzT6JYthdqQpDnUenTHqL3+Jn28ODOpYGtq1bq0jubB6ONRbPUq0ibEBaeeodfELbhMMQ5VI2S88j0Nn9nhqm/KSeVvhuz064JWBtTquTvIAAP/6O70nH2POS9/Y9d46T7tOTX1Vvexi/9N9gqKaUyQQS9UtcH+nQD5ml4Kzbb9DCVTETTiopJ+PsvubWw+iFOoRTqsXWmt7r2SSSBl1v2dD7TXDzcqknwOLaVKFPDUovvLK59HAsAN3LynceEK0EDgBAJtAFaSDVCySBmAczbbELvgHi9vktQqi9+wx9hf8AKAfNr8IAm3GAdXC1P/b0X/5dWx8sx/IicUl/myXNHuUZ/wDi0p/tn9/6mLbdK1Z/Gx9xr8gzXCu9NHJtWG7iZfWzOdOg847hxoemqs/2bWNV9LgA/wAunTAB0uMzGUsWR1ehL0lxLddqGCFAubO1SoRZVIYWtmN78uErKKsIvU+qgqiECiineAWz+rgEnnvM460FvXOmDyPPDaC0Kp7TJmdSTSS5uwyHS/c1J0vraTSsnqTJXX5PN/xFdX6p71LZiA9SkFJJyktcG5tlXS1hOqBz1Fax6boZtzrqV2IpGy2FKlmd9LMxJWxuytKS3dGWV+B0ekCuB1jK7ZO0NNF57gLTjTinobmhgzekUZcIuoylr9ZlyqV0U3N78+c6oSckZSirnlNpUmLMDURhdSMrO/C3ZGpA1ub+Fpo2rZs86dKblaKv0uzRrYCpupoz66kjIoHO7G548JR1aa1kdNLZeJn8jS+uXvY1q2xqjaPVooN9g2Y6H7oHhCqr5Yt+B0x2buP46kV43fkjLQ6PUzY9ZXb/AOqllB9XMrLESWqS6v8AB2QwFN/ul0jb1Z2cNsNQmUYYEadqrUGbTnkFx5XmbxP/ANeS/J0x2fypf7pfaNzbw2GWldF6mnxIpU81z4luOsxliY/V+J2U9m1NVux6R+7/AAZ2ZWYKXqNqAQHyrr/SJm6+eUV/fU6v8Pe7ec5Pxt7WOvS2XRU3FNb/ANRLH2mnazfH+/A5Fh6S+ReV/V3NgBV0Ww8FUCZ3N0nwIqVDbj6k8IuWUTVc+X+d+6UbNkjudHKNkZvvNb0UfqWnfg42i3zPA2vUvVjDkvc7LTsPICAEkADBAGCSTIBqyxUdoBy9u/6ZgHi8ZqrDmCPcQQeEXBrYZnA424wSUy0gOLeloBWzBmw9deRDj2/8ZyVcqsGexg/jwlaHj/fkZ9s1wFpOVzZk4mw0AO7+6RhsnOPJk7UW/GlV5xMWz8FXrLmprTVbntN820M1qYiEHZ6nJQwFWtHfVlHm3YjG0a1IBajEqTcWYlDb+ncDryk06samhTE4Oph7b2j0a0M2yHtUpVCBlZmpsCSmjaHXf3ag3S8lkcsZWkfasFSw9ENlQWNrntEki9rs58TwnnVJKXA7Vfmc1qtEVDUYpmKlex2dMwYGyknMLb7zPeS0No4etJZRfkef6b4yniVpheqLIx1cvoptcDW5vYTopVpXbs34FauBllvSjHq0aHRzaLYVBTDtUQFjkRWU3a25zwvfQc5eVWX7bdWkXp4Sna3aN/wxb9dDrV+kFaoMq0NOHWM19fxM05pVI3u5LwTZ2QwWWVOT/iaj7XZgpYjEjcy093dLX03biOco68Vxk/Q6o4Gf7ILwcn62IGDY96q39oC/IEz7ZcILxuzpWEn81R+CUftf1LTZlPewL+LsT9Y/UVODt0sh+ho/Mr9W37m5Sw6LuUDyEzc5S1ZvClCGUYpdEkbKmCWZQfDn4yyKM8lVxJNdjzJ9hpb4lpRyOyllE9BhKQ/laC5ux0G7frz3TNLNGNST+I64Hh+/WbHHcTE+X78JIyNZqy/eB8tT8Sti+ZF/Anz03edpBa563Z1DJTRTvAufM6t8kz16Ud2CR8liqnaVZS+ptmaHMTAC0AIAGSBWgGtJKgBANPadLMhgHgscjKxFpJU8bj6OWowtxv76yCyNCu0Em30ca7un3qZ+CP1M5MWvhUuTPW2O71ZQ5oyVsMa2GpqGRXpsQczW01Fvp7SibhWcrNp8jacY1cHCDmlKDazduaOzstkpUlps+cgWORWsbkm3zMKkKjm5pW6nZRrYeNCNKUt5r9qb9jJiqQqgKKD5RawJyAW8ZWD7OW86iv5lq9sRBQVCTS0vaP3uGH2Uyiy06SC+btEub6a+eg9paWJjxk30sjGGzpcKUF1bk/sb5wtRu/WJ8h+cwdaHCHm7nZDBVeNS38MUvyRTwNMkhi72+8xkPETWiS6I3WzaT77lLrJ/0Rt4bCIGsEAFyNRvG69+UpKrOTs5M1jhKFON4QSfQzr4aTE3sioFhgQGZAJJUyIJJVmUAfvzlijuZVqAbzxlk0UabFUxagHyPP8AxNImUlzPG4Y5nJ/eusmZ6FPunrqNNsyhfs0xfS+//MpCN5eBx1JpRbfFm6uGc7yfcL9JvuHL2isDYIcbeup+Y3SO0ZdPDcgx8h+kncbKurFatI3cJs8ki6WW4JLHWwO602p0XdXRy4jGxUGlK7O8gnceCEEBBA4AoAGASZINYySojAJZbiAcbauyBUBt3pJFjw21+i1Zu1YADQ34jwkBI8djMEwNjBYvY1M066Md18p8m0/OY1471No7MBV7LEQl9beZ7dcFSvm6tbnUmwufOeJ2k0rbzPsXh6Upbzgr87I2FUDcAPITNts2UUtCoJsFpAE0IHMpMRUM6GromLyO5Ta+T8QHyL/WYIzlxMQlS9xiCLlDylrMhyKAPhLbpRyRVvGTuorvPkWAJKiQ5CLgf7TaKfA55vmau0sy0mco4FrXyNYX8bWm8acuRyyrwT1RzNn0gxHjumFbLI9GhO8bnvNl7LL52zZRcrqAb5bC/K2+dNCjeN7nj4zGbklFK/8AU6qbKQbyxPnYfE6VRiedLGVXpkbdPBINyj1F/rLqEVojCVactZMyZPCWM7iAklWypJUBBAoAWggIAjACAaZliohAKIgEgQDDiqQZbQSeH29sTeyiAeTbD285DzyLRdmmekoG6ifPVI2k0ff05b0UzKBMy9wuOcki47+ftJ3GyrqJAQf8n9JZU2UdVHJP+r77pu42RalO97noaCfy0/GePDskzFK9kUnK0pdDAAJSxe7MlNSdwJ8gTLqLlojOc4x7zsbtHZNZt1Nv7rL9ZrHD1HwOWePw8fm8szdpdGqp7zIvuxm8cFJ6s5J7Xpruxb9DdpdGF3s7HyAX9ZssHFatnJLa1R92KRuUdh0V+xf8RJ+N02jQpx4HJPHV56y8jeo4ZE7qqo8AJqklojmlOUtXcp6YbQgEEa34yShwh0Roq4amWUXvlBBXfwvuE56mGjN3Z6VDaVWnDcsmd2hhwihVGg/ZPnNoxUVZHFUqOpJylqy7STMuBcBJIuBEEAJJAoArQQIwQKAEAUA0yJYqO0AIAxAGfKCTWr4a41EA8T0i2GVu6LccbcJBZGns7VBz4zxcTC1R2PssDV3sPBvkbIQf5MwUc8zqc+RVwOXpNMuZi7vh5mSnRZu6jHyBt7y6pylomYzrwh3pJG7T2FWb7AXzI/3m8cNPkck9o0VpJs4G0dn1KFa1RdD3W3q26485NWk4xzNMHjIVZ2R3NjUgzIDuLWNuViT9JhQSlNI3xs3ClKSZ6zD7LorupqeRPaPzPRjQpx0ifOzxlees37exvIgG4AeQE10Odu+pSH1kkFgCQAggdpIEFtuggVoBQFoFwMC5LQRctYArQQUTAJEkgVoAjAEIIJMALwAvBJqrLlAkAYEADAKEEhaQDG9Ma3F/SSScWr0ZpliyllB3qLWv4cpzVcPGo7s9HDbQqUYbiSNih0epDeC34j+kqsLSXAvPaWIl81uhvUdnIu5FHoPrNlCMdEck61SfekzYWkBulzMunT5yCArYNKgyuqsp4EXHnIaTVmWhOUXeLszXw2zKdK+RbX8z7XlIUoQzijeti6tVWm8jaCzQ57lqIFygsEXKI0gXC0C4iIIGpgXC0AVpJA7SAJhJAKYAGABggAYAi0ECJgCvAJMALwBXgGFRLFQtAAQAtAKMAQgkZ8JBJSraGShCQWuVaBcCIFwG+AZUEgFQLiKyQOQClEkgYWQB2gCgAkAcARkkEwBwBQAgCMAQEECtAGBAERAJMAUALQDWlypUAJAC8kDMgDQQSUFgDkE3JteCS0EAYgFCQCoBVoJKgCAgAIIKBgBeAEABAEIAjAAQAgCggFgDaAIQCYAXgAYBEAIAoBrgS5UoQAaAAEAoCQAvBI1MAq0AAsElKJAGIAyYAzIBSiAUIJGYAWgAYArwQEAawCTACAEAVoBUAUALwBQCYIFAHAJMAkwBWgGAS5BUgBJAxAGZAFJBYkAswSK8AAIBd5BIA6wAgFAwCjIA1gDtACATeAEApYAoArwBXgBAAmCBwSTeAOATBAQBQBQBQAgGsJcgqAKAUJAKMAIAwIA7wSTAMkAQMAq8AayAUIJHBASCSxrAENd0ABACAIQQImAKSBgSABkgLyAKSAgDBkEikkEs0AV4AiYArwBXkA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endParaRPr lang="ca-ES">
              <a:latin typeface="Segoe UI Light" panose="020B0502040204020203" pitchFamily="34" charset="0"/>
            </a:endParaRPr>
          </a:p>
        </p:txBody>
      </p:sp>
      <p:sp>
        <p:nvSpPr>
          <p:cNvPr id="1032" name="AutoShape 8" descr="data:image/jpeg;base64,/9j/4AAQSkZJRgABAQAAAQABAAD/2wCEAAkGBxQSEhQUEhQUFBQVFRQUFBcUFBQUFBQUFBQWFhQUFRQYHCggGBolHBQUITEhJSkrLi4uFx8zODMsNygtLisBCgoKDg0OFxAQFywkHCQsLCwsLCwsLCwsLCwsLCwsLCwsLCwsLCwsLCwsLCwsLCwsLCwsLCwsLCwsLCwsLCwsLP/AABEIALcBEwMBEQACEQEDEQH/xAAcAAADAAMBAQEAAAAAAAAAAAAAAQIDBAUGBwj/xABAEAACAQIDBAkBBgUCBQUAAAABAgADEQQSIQUxQVEGEyIyYXGBkaGxQlJywdHwByNigvEz4RRTosLiFiRDc5L/xAAaAQEAAwEBAQAAAAAAAAAAAAAAAQIDBAUG/8QAOhEAAgECAwUGBQIEBgMAAAAAAAECAxEEITEFEkFRcRMygZGhsSJCYcHRFFJysuHwFSOCktLxJDNi/9oADAMBAAIRAxEAPwDpASSAtAGBAKAgDAgDCwAAgFKIBQgABAHaAFoBQEgBlgBaAMLAKywAywSLLAArAALAKCwAywBFYBIWAUFgDyQAywAyQBZIAdXAFkgCyQB9XAFkkEmqBLEDtBAwIAWgFAQCgsAYSABWAUqwSPJBBWSCR9XBAkXfIBWSAUEgkeWABSAASAVlgBkgB1cAAsAMkAMkAAkAeSAMJAHkgB1cgkfVwQGSCRFIAskAMsAXVwDnyxULQCssEjCwQVlgFhIJKC2gBkgDyyAWqwACQB2gDROMAeWAUEgBkgFZZAALJAZYAZZADLJAykgBlgBlgAEgkrJAKCQB5JAFlkgMsgAEgAUgCKQBZJIDLIBy2WXKgogGQLBI8sAoLAKAkAdpIGBIBWXSAUqwCssARp3gF5YAWkAoJAH1cEjCQB9XAHlgGrjMbTpEBzqRcAC5I5zKpXhT7zOrDYKtiL9mslxDA4xKwLUze2h4EX5iWp1YzV4spiMLVw8t2orG6ElzAwvUUb2UeZEq5xWrNY0KktIvyNKttrDrvqp76+0jfT0LPDzXeaXVo5uK6YYamL9sjn1bZfVraecq6nJeqNI4VPvTsue7JpeNjtbLxq16a1E3H4PKTCamrozxFCVGe48/rzRuBZcwC0ACsAWWAGWAFoArQAtBIZYBylWXKjywCgIBQSAUEkAarAKywCwkAAsApVgFMmkgDFO3nBIykAoJAGEgEVKirvIHmQPrIcktWXjTnPuxb6I0a+3cMnerJfkDc/Ep2seDv0zNf0tVd5W6tL3aNGr0www7pdz/AEofqZDqW4P29y0cLf514Xl/Kmaz9Lye5h3/ALyFEzliEuXn+EdMNnt8JP8A0pfzNexytpYmtiHzlESyhe8xFrki9h4njOSq41HdvyX5PWwsa2HhuU4rP90s/JL7kYSnVpk5agpcOwCL+Gp/KIuMO6n5/gvVp1a3/slF/wCm/uzYKFu/WqufBso/6QJbtL8F6v3KrCW+Z+kf5Ujn7X6ummbKCeGcsxOoGl2NuPtI358Hb0LwwdFv4436tv3LwFU1FApKubTugKQBvOg8pzuVSTtds9BUaFLPdSXQ5G0No5nFM91QVbjmLb7/AB8yyXwpotup7yfE7P8ADjaXVVXwrnS/Yv8A9B9RdfQTupz+JS4S9z5nFYf/AC5U/mp6fWD08j6VlnUeMK0AMsAAsAWWAIrAFlgDtBIssA5SiXKjIgFgQCwsgFEX8oAZIBQSAUFgBlMA1620aNPv1aa+BdQfa8rvLmaKlPkzyvSLpEjVAEqg08vC9ixvfz4ThxKqzlaN7HubMnhaNNuq471/o8vUex9umijHtVkIuoBNwRvy34Hl4TGjiJUpOEl/Q7MZgKeKiqtN26LX2zKq9Mqx/wBPDhRzdh9J1PFRXFer/B5cdmTfyS8XGP8AyZpVukWMb/5KSD+kXPyDMpYuPN+i/J1U9kT4xiv9z/4o0quLrv38RVbwU5R8GZPF8o+bZ1w2TbWflGK+zfqa5ooe9mf8TE/SZ/qJ8LLokdC2bSffbfWTf3MiKo+yvtf5Mo61R6yZtDA4eHdgvJGZah8ZQ33UtDNTJlkVdjOpM0Rk2ihLFWywPKSUbZ53pbV/0xe+88f3xmiM1J3M/RpsqVH5KPqG/wC0SlrXZvUlfdj9TzHXXYnmSfmX3bJCNVNtm8cQVKV1PapkB7b8hOh9DYxT4w56dTkxq3XGuuGUvrF6+Wp9q2JjxiKKVBa5Fm8GG/8AX1E7ac9+Nz5vFUOxquPDVdHobhE0OYYEAoQCYAmEAmAFoAoBy8ssQZAsAsLALtwgDywDlbe2wuFQMy3Bza3sBlFz9ZjWquFklds7cHhFX3nKVlFXfE8zV6YYlwGp0qSKRcFySfa8xliUsm/Jfk7aey5zScYZPTelb0Sfua9XaGOcXOIWmL2/lqOPDgZi8YuTfjb2OyGxpXzcV0TfrJ/Y5+JwzNY1K9apfgzaexv9Zi8XLgl7+51w2RTWsm/Gy9LGFcHSH2AfxFm+CbSjxFV/Mbx2bho/IvHP3M1IKvdVV/CoH0mblJ6s6o0ace7FIzPUMo0aK1jHBISSBgQCrCCCwYILBlrlcjIrD9kSUmUckZC3n7EfJ0miizF1EcnE9IaaNkyuxuR9k66f1buZ4eM6IUd7VnFiMb2W7Zauxu9Hdrf8UagydVkyntakqw7w1GtwefCXnRUbWOShtCVXe3lmuRxOm9TLWUZwwC8LWGu7cOUmMOQ/UxTvKVjXo7cpphmRWJqVDYADQAAXLH1IhUZO5NTaNJbrTv0OIta26bdi3qzmW1Ix7sTc2RjgzFWGh0I8DMa1LdV0dmDxqxG9Ca1O/snpBicJSq06LAMhB7ShrpwYX0vb6S9OfxKXCXuceJot05Qfep6fWL/Bp1emWNqd/E1AP6MqH0yATrseMfQv4b9Iv+IpvRdnapS7StUYM70zzbiQdPIrIYR7USCQtAERAJIgBaATaAaCpLkGQCQCxpAC8AxPWA4wDzPTrLVw5AOoPwykfUic+IySlyZ6WzM5zp/ui0eDoVycKh8AD6dmcFWK7Vn0uAquWGpt62t5ZHR2dj7rYgG1t/G055xsz0FmjLiqy5itwLFjr93QX+JaNJyTsctbFwpNKWr0RrrVB1UgjmN0mdKUVdmdHHU6tR00mmuY80oddxhpFhvIOtEbrDmhGr+90lQKOqkYmxijeyj+7WaKjJ6JnPPG0o96aXijYSsCAQbg6giVlDddmjSFVVIqUXkPrQN5+ZKi3ojKpiaUO/NLxRlp6i4FxvubWsNL3M0VGb4HFPa2Fj81+l/+gFfxUEGx1J5a9gG414S6oPiziqbdpfJBvrZfkMViGVM2ouNCEPHdYsR56CbKilmzgq7YqS0ikjxlPB1Gc3Dk3NrC++2o5nWdUUksjkqYmVS28zew2zatAAlWUMDq2hbXTTj7xOzOeU01ZHL2lit+giKIjHM16+AbJ1gzm1r2ptkXzqGwv4C80TNgVrgGSQYw+Rg3vKyjdWNqFV05qSPRdfolYa5ezUHNDx9JwRWbpvjp1Poa8soYiPDKX8L18jn4/D9W5A7p1U81O79PSdtKe/G/E8HF0OxquK0ea6M2Oje1XwlenVFzkbtD7yHRl9r+tpocp+g8LXWoiuhDIyhlI4qwuDKljKDAE0AkwAtAHaAaNpYgYFoA4Aqm6AeYxdQ5jAOfjzemw8L+2v5TKur02dmAnuYiD+tvM8Xgx/KrJ9x2t5E3E4Kucoy5o+iwL3adSH7ZP1zFsyre8zqxPRo1VKJk27iVR0LAnMtxbgRY8xz+J0YNX3keDtttOm19TDgMcHewBFwSTpraaYmK3Dj2VUf6jPkzLjsYEIHE+M5YUnLge7VxlODs5I38Bh3rEBF7ROXU2AYrbKSL/aAt5zRwVjz3jmpLLJP0PK4ralQk9ogG2l7W8J1U6EEldZnm4jH1Zze7JqPka3bc65m87n5M2SS0OCdVvvSv1Zmw+zarmyoxtqbcPE23SblN9cD0WHwdRKSk2IFh2XVjdibaA34H2nPOK3r2KzqVGrJu3K5ixKsLa5b6juk28uEhKxSCtqrjp4gg3A9wGGvgwixWxmbE1SBqwBJtbsi436D0gkwhL25gEm5FtLnS/hbSBa+ht4HEmmQQSBpexsd4P5SVczadya5Lbzc6AchyAkZ3JinxPKbUBzWOmuU66A30J+fabxOqOht7LpJUZlcLdlsCcvZtwBZHC8dbDzEksc6kuVmS4NibEEEHxBBIIliB1VuICOjsDEDVG3EZSPAzixMbfEj6DZdZTi6UjfXB9YppMwD0TozbjTPE/vhJhNKSlwl7mOIoOVKVJ96np9Yv8Ers+iO9XH9is067nin1P+GdcNhWRSzJSqFVLixsQGKjwBY+8BHr1kEkkQAgCtAHeAaYliAgDEACtwYB43bWMpo5zOi+bAfF4B57F9JMOoN3vw7Ksfm1pEldWLwluyT5M41E5a1YD7SBxyuBb6zzXnCD5Ox9RTe7XrJcYqS9jgJjGBuptfkB+c7ewg9Tw/8AE6/yu3h+TLTxRaopqg1QNMpNr6bgdbcPaXUIxXwo5alepVfxybO3hnyqrrR6tt2q2GiqumYa6rmtzJ5ysjmm7GhtKg9QEjQgFjuF+f8AiViTTaPZ7PxnYSpSyIaiK7G26otmB88ymc25m7vQ9GM1bM87tbBlazkgLmPWbraVBn08O1b0nTGSseZWjaTK2RgqdVwru4Bsq5EzlmLKAguQBoSbncBJuVjT3uJ6Pa/QpwSEACuupY0sysvEinYKO6beBkOdtTphSXN+Quj+Ap0KiJXcsAxyhaa1FV2tZiraXHaIOsr2kW9TVwy0K6YYYAKyqzIC6hno9UFVjdR2TYnU7+W6Tc5quWdjzlHDM17A3FjYA6jid1rDTjxkGSakKrRC97fvtowtbQ3B379LcpDTRVwlwJSpYgre41BFx88JKTKp21ZS1CNygDXQ62v+YvFiHONyGJ5yyHa8kcPamG1/Fp68PnSaROiM7mvhahFqtybd7fcFfHxGXXnLM1RGLx3WVlqsL3K3Avc2tcZmuSfE/wC0A62ExNN3CUcIGY/82s7epyZAJSc1BXk8jWjQnVkoQV2FfYlelUNR1pgEXtTYkL7/AO85pYinNbqPYwmAr0ainJZfRm5UqWyVhvTs1PFD+kxgr3pvjp1O/FrcccQlpk/rF6+WpGLw4VtO6RmX8JnbRnvxz14nz2ModlVaXdea6M+x9CcB1OCoi2rL1jc71O0L+Qyj0mpyI7kgAYAQBGAKAacsQVaASxAgHlv4i1r4CrlbW9MmxtcdYoI8Rr8QD43bwkkEVB2TIJPQYap/Mw7/AH6eU+YAP1nnSXwzjydz6ajO9WhP90WvucTEU8rOvJmHsTad8JXimfPV4blWUeTYqT5WVuRB9vGWMj1eNYU2UZUsxQnSmDlLBGPezG173y8N43TO1xKKaM+wdnU8QwVmctnKZERWt2CczMxsouLedpRKxSnTsej2b0TWkcrEFENRbVHBujAMgey2zAknTmPGY1HnqdsLJcTYwVGiKgFUo5CdWv8AKWoQKbuRo432cDQa5Ry1mDS4lJwTzt5nkdvVEpbQuyk0yqh1ZVosyEZAbK2ptY30PhNlmjPRn0bZNZGpqVNEFxqnaqOCL3u+axsQROerGNjaDdzlY5xSqkqDnexy0waebIwNgRc62mcJQTuXd2rGbblOpVpBlp1kYgWJrjtOQT9vfbXS4nUn9DlqRbjkfP3LsLkOwUbzmYKNB6Duj2lszz/iZAAuO8BbUhRcHjYX1F/KCU0nqJn9NBfW5vbU6AaeEE7yeqLXEXAA1y3G/mSdx3cZDREoN2sT1g3Ercm9767t2+1vSClnbQKSU2R2ftJ2kJBF1J0Jte+lxrul7M3pxktTzw2fXYuiUnYtbMBTY2IOtjw3k+RlnJLVnXTpzmvhi34GzT6JYthdqQpDnUenTHqL3+Jn28ODOpYGtq1bq0jubB6ONRbPUq0ibEBaeeodfELbhMMQ5VI2S88j0Nn9nhqm/KSeVvhuz064JWBtTquTvIAAP/6O70nH2POS9/Y9d46T7tOTX1Vvexi/9N9gqKaUyQQS9UtcH+nQD5ml4Kzbb9DCVTETTiopJ+PsvubWw+iFOoRTqsXWmt7r2SSSBl1v2dD7TXDzcqknwOLaVKFPDUovvLK59HAsAN3LynceEK0EDgBAJtAFaSDVCySBmAczbbELvgHi9vktQqi9+wx9hf8AKAfNr8IAm3GAdXC1P/b0X/5dWx8sx/IicUl/myXNHuUZ/wDi0p/tn9/6mLbdK1Z/Gx9xr8gzXCu9NHJtWG7iZfWzOdOg847hxoemqs/2bWNV9LgA/wAunTAB0uMzGUsWR1ehL0lxLddqGCFAubO1SoRZVIYWtmN78uErKKsIvU+qgqiECiineAWz+rgEnnvM460FvXOmDyPPDaC0Kp7TJmdSTSS5uwyHS/c1J0vraTSsnqTJXX5PN/xFdX6p71LZiA9SkFJJyktcG5tlXS1hOqBz1Fax6boZtzrqV2IpGy2FKlmd9LMxJWxuytKS3dGWV+B0ekCuB1jK7ZO0NNF57gLTjTinobmhgzekUZcIuoylr9ZlyqV0U3N78+c6oSckZSirnlNpUmLMDURhdSMrO/C3ZGpA1ub+Fpo2rZs86dKblaKv0uzRrYCpupoz66kjIoHO7G548JR1aa1kdNLZeJn8jS+uXvY1q2xqjaPVooN9g2Y6H7oHhCqr5Yt+B0x2buP46kV43fkjLQ6PUzY9ZXb/AOqllB9XMrLESWqS6v8AB2QwFN/ul0jb1Z2cNsNQmUYYEadqrUGbTnkFx5XmbxP/ANeS/J0x2fypf7pfaNzbw2GWldF6mnxIpU81z4luOsxliY/V+J2U9m1NVux6R+7/AAZ2ZWYKXqNqAQHyrr/SJm6+eUV/fU6v8Pe7ec5Pxt7WOvS2XRU3FNb/ANRLH2mnazfH+/A5Fh6S+ReV/V3NgBV0Ww8FUCZ3N0nwIqVDbj6k8IuWUTVc+X+d+6UbNkjudHKNkZvvNb0UfqWnfg42i3zPA2vUvVjDkvc7LTsPICAEkADBAGCSTIBqyxUdoBy9u/6ZgHi8ZqrDmCPcQQeEXBrYZnA424wSUy0gOLeloBWzBmw9deRDj2/8ZyVcqsGexg/jwlaHj/fkZ9s1wFpOVzZk4mw0AO7+6RhsnOPJk7UW/GlV5xMWz8FXrLmprTVbntN820M1qYiEHZ6nJQwFWtHfVlHm3YjG0a1IBajEqTcWYlDb+ncDryk06samhTE4Oph7b2j0a0M2yHtUpVCBlZmpsCSmjaHXf3ag3S8lkcsZWkfasFSw9ENlQWNrntEki9rs58TwnnVJKXA7Vfmc1qtEVDUYpmKlex2dMwYGyknMLb7zPeS0No4etJZRfkef6b4yniVpheqLIx1cvoptcDW5vYTopVpXbs34FauBllvSjHq0aHRzaLYVBTDtUQFjkRWU3a25zwvfQc5eVWX7bdWkXp4Sna3aN/wxb9dDrV+kFaoMq0NOHWM19fxM05pVI3u5LwTZ2QwWWVOT/iaj7XZgpYjEjcy093dLX03biOco68Vxk/Q6o4Gf7ILwcn62IGDY96q39oC/IEz7ZcILxuzpWEn81R+CUftf1LTZlPewL+LsT9Y/UVODt0sh+ho/Mr9W37m5Sw6LuUDyEzc5S1ZvClCGUYpdEkbKmCWZQfDn4yyKM8lVxJNdjzJ9hpb4lpRyOyllE9BhKQ/laC5ux0G7frz3TNLNGNST+I64Hh+/WbHHcTE+X78JIyNZqy/eB8tT8Sti+ZF/Anz03edpBa563Z1DJTRTvAufM6t8kz16Ud2CR8liqnaVZS+ptmaHMTAC0AIAGSBWgGtJKgBANPadLMhgHgscjKxFpJU8bj6OWowtxv76yCyNCu0Em30ca7un3qZ+CP1M5MWvhUuTPW2O71ZQ5oyVsMa2GpqGRXpsQczW01Fvp7SibhWcrNp8jacY1cHCDmlKDazduaOzstkpUlps+cgWORWsbkm3zMKkKjm5pW6nZRrYeNCNKUt5r9qb9jJiqQqgKKD5RawJyAW8ZWD7OW86iv5lq9sRBQVCTS0vaP3uGH2Uyiy06SC+btEub6a+eg9paWJjxk30sjGGzpcKUF1bk/sb5wtRu/WJ8h+cwdaHCHm7nZDBVeNS38MUvyRTwNMkhi72+8xkPETWiS6I3WzaT77lLrJ/0Rt4bCIGsEAFyNRvG69+UpKrOTs5M1jhKFON4QSfQzr4aTE3sioFhgQGZAJJUyIJJVmUAfvzlijuZVqAbzxlk0UabFUxagHyPP8AxNImUlzPG4Y5nJ/eusmZ6FPunrqNNsyhfs0xfS+//MpCN5eBx1JpRbfFm6uGc7yfcL9JvuHL2isDYIcbeup+Y3SO0ZdPDcgx8h+kncbKurFatI3cJs8ki6WW4JLHWwO602p0XdXRy4jGxUGlK7O8gnceCEEBBA4AoAGASZINYySojAJZbiAcbauyBUBt3pJFjw21+i1Zu1YADQ34jwkBI8djMEwNjBYvY1M066Md18p8m0/OY1471No7MBV7LEQl9beZ7dcFSvm6tbnUmwufOeJ2k0rbzPsXh6Upbzgr87I2FUDcAPITNts2UUtCoJsFpAE0IHMpMRUM6GromLyO5Ta+T8QHyL/WYIzlxMQlS9xiCLlDylrMhyKAPhLbpRyRVvGTuorvPkWAJKiQ5CLgf7TaKfA55vmau0sy0mco4FrXyNYX8bWm8acuRyyrwT1RzNn0gxHjumFbLI9GhO8bnvNl7LL52zZRcrqAb5bC/K2+dNCjeN7nj4zGbklFK/8AU6qbKQbyxPnYfE6VRiedLGVXpkbdPBINyj1F/rLqEVojCVactZMyZPCWM7iAklWypJUBBAoAWggIAjACAaZliohAKIgEgQDDiqQZbQSeH29sTeyiAeTbD285DzyLRdmmekoG6ifPVI2k0ff05b0UzKBMy9wuOcki47+ftJ3GyrqJAQf8n9JZU2UdVHJP+r77pu42RalO97noaCfy0/GePDskzFK9kUnK0pdDAAJSxe7MlNSdwJ8gTLqLlojOc4x7zsbtHZNZt1Nv7rL9ZrHD1HwOWePw8fm8szdpdGqp7zIvuxm8cFJ6s5J7Xpruxb9DdpdGF3s7HyAX9ZssHFatnJLa1R92KRuUdh0V+xf8RJ+N02jQpx4HJPHV56y8jeo4ZE7qqo8AJqklojmlOUtXcp6YbQgEEa34yShwh0Roq4amWUXvlBBXfwvuE56mGjN3Z6VDaVWnDcsmd2hhwihVGg/ZPnNoxUVZHFUqOpJylqy7STMuBcBJIuBEEAJJAoArQQIwQKAEAUA0yJYqO0AIAxAGfKCTWr4a41EA8T0i2GVu6LccbcJBZGns7VBz4zxcTC1R2PssDV3sPBvkbIQf5MwUc8zqc+RVwOXpNMuZi7vh5mSnRZu6jHyBt7y6pylomYzrwh3pJG7T2FWb7AXzI/3m8cNPkck9o0VpJs4G0dn1KFa1RdD3W3q26485NWk4xzNMHjIVZ2R3NjUgzIDuLWNuViT9JhQSlNI3xs3ClKSZ6zD7LorupqeRPaPzPRjQpx0ifOzxlees37exvIgG4AeQE10Odu+pSH1kkFgCQAggdpIEFtuggVoBQFoFwMC5LQRctYArQQUTAJEkgVoAjAEIIJMALwAvBJqrLlAkAYEADAKEEhaQDG9Ma3F/SSScWr0ZpliyllB3qLWv4cpzVcPGo7s9HDbQqUYbiSNih0epDeC34j+kqsLSXAvPaWIl81uhvUdnIu5FHoPrNlCMdEck61SfekzYWkBulzMunT5yCArYNKgyuqsp4EXHnIaTVmWhOUXeLszXw2zKdK+RbX8z7XlIUoQzijeti6tVWm8jaCzQ57lqIFygsEXKI0gXC0C4iIIGpgXC0AVpJA7SAJhJAKYAGABggAYAi0ECJgCvAJMALwBXgGFRLFQtAAQAtAKMAQgkZ8JBJSraGShCQWuVaBcCIFwG+AZUEgFQLiKyQOQClEkgYWQB2gCgAkAcARkkEwBwBQAgCMAQEECtAGBAERAJMAUALQDWlypUAJAC8kDMgDQQSUFgDkE3JteCS0EAYgFCQCoBVoJKgCAgAIIKBgBeAEABAEIAjAAQAgCggFgDaAIQCYAXgAYBEAIAoBrgS5UoQAaAAEAoCQAvBI1MAq0AAsElKJAGIAyYAzIBSiAUIJGYAWgAYArwQEAawCTACAEAVoBUAUALwBQCYIFAHAJMAkwBWgGAS5BUgBJAxAGZAFJBYkAswSK8AAIBd5BIA6wAgFAwCjIA1gDtACATeAEApYAoArwBXgBAAmCBwSTeAOATBAQBQBQBQAgGsJcgqAKAUJAKMAIAwIA7wSTAMkAQMAq8AayAUIJHBASCSxrAENd0ABACAIQQImAKSBgSABkgLyAKSAgDBkEikkEs0AV4AiYArwBXkA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endParaRPr lang="ca-ES">
              <a:latin typeface="Segoe UI Light" panose="020B0502040204020203" pitchFamily="34" charset="0"/>
            </a:endParaRPr>
          </a:p>
        </p:txBody>
      </p:sp>
      <p:sp>
        <p:nvSpPr>
          <p:cNvPr id="1034" name="AutoShape 10" descr="data:image/jpeg;base64,/9j/4AAQSkZJRgABAQAAAQABAAD/2wCEAAkGBxQSEhQUEhQUFBQVFRQUFBcUFBQUFBQUFBQWFhQUFRQYHCggGBolHBQUITEhJSkrLi4uFx8zODMsNygtLisBCgoKDg0OFxAQFywkHCQsLCwsLCwsLCwsLCwsLCwsLCwsLCwsLCwsLCwsLCwsLCwsLCwsLCwsLCwsLCwsLCwsLP/AABEIALcBEwMBEQACEQEDEQH/xAAcAAADAAMBAQEAAAAAAAAAAAAAAQIDBAUGBwj/xABAEAACAQIDBAkBBgUCBQUAAAABAgADEQQSIQUxQVEGEyIyYXGBkaGxQlJywdHwByNigvEz4RRTosLiFiRDc5L/xAAaAQEAAwEBAQAAAAAAAAAAAAAAAQIDBAUG/8QAOhEAAgECAwUGBQIEBgMAAAAAAAECAxEEITEFEkFRcRMygZGhsSJCYcHRFFJysuHwFSOCktLxJDNi/9oADAMBAAIRAxEAPwDpASSAtAGBAKAgDAgDCwAAgFKIBQgABAHaAFoBQEgBlgBaAMLAKywAywSLLAArAALAKCwAywBFYBIWAUFgDyQAywAyQBZIAdXAFkgCyQB9XAFkkEmqBLEDtBAwIAWgFAQCgsAYSABWAUqwSPJBBWSCR9XBAkXfIBWSAUEgkeWABSAASAVlgBkgB1cAAsAMkAMkAAkAeSAMJAHkgB1cgkfVwQGSCRFIAskAMsAXVwDnyxULQCssEjCwQVlgFhIJKC2gBkgDyyAWqwACQB2gDROMAeWAUEgBkgFZZAALJAZYAZZADLJAykgBlgBlgAEgkrJAKCQB5JAFlkgMsgAEgAUgCKQBZJIDLIBy2WXKgogGQLBI8sAoLAKAkAdpIGBIBWXSAUqwCssARp3gF5YAWkAoJAH1cEjCQB9XAHlgGrjMbTpEBzqRcAC5I5zKpXhT7zOrDYKtiL9mslxDA4xKwLUze2h4EX5iWp1YzV4spiMLVw8t2orG6ElzAwvUUb2UeZEq5xWrNY0KktIvyNKttrDrvqp76+0jfT0LPDzXeaXVo5uK6YYamL9sjn1bZfVraecq6nJeqNI4VPvTsue7JpeNjtbLxq16a1E3H4PKTCamrozxFCVGe48/rzRuBZcwC0ACsAWWAGWAFoArQAtBIZYBylWXKjywCgIBQSAUEkAarAKywCwkAAsApVgFMmkgDFO3nBIykAoJAGEgEVKirvIHmQPrIcktWXjTnPuxb6I0a+3cMnerJfkDc/Ep2seDv0zNf0tVd5W6tL3aNGr0www7pdz/AEofqZDqW4P29y0cLf514Xl/Kmaz9Lye5h3/ALyFEzliEuXn+EdMNnt8JP8A0pfzNexytpYmtiHzlESyhe8xFrki9h4njOSq41HdvyX5PWwsa2HhuU4rP90s/JL7kYSnVpk5agpcOwCL+Gp/KIuMO6n5/gvVp1a3/slF/wCm/uzYKFu/WqufBso/6QJbtL8F6v3KrCW+Z+kf5Ujn7X6ummbKCeGcsxOoGl2NuPtI358Hb0LwwdFv4436tv3LwFU1FApKubTugKQBvOg8pzuVSTtds9BUaFLPdSXQ5G0No5nFM91QVbjmLb7/AB8yyXwpotup7yfE7P8ADjaXVVXwrnS/Yv8A9B9RdfQTupz+JS4S9z5nFYf/AC5U/mp6fWD08j6VlnUeMK0AMsAAsAWWAIrAFlgDtBIssA5SiXKjIgFgQCwsgFEX8oAZIBQSAUFgBlMA1620aNPv1aa+BdQfa8rvLmaKlPkzyvSLpEjVAEqg08vC9ixvfz4ThxKqzlaN7HubMnhaNNuq471/o8vUex9umijHtVkIuoBNwRvy34Hl4TGjiJUpOEl/Q7MZgKeKiqtN26LX2zKq9Mqx/wBPDhRzdh9J1PFRXFer/B5cdmTfyS8XGP8AyZpVukWMb/5KSD+kXPyDMpYuPN+i/J1U9kT4xiv9z/4o0quLrv38RVbwU5R8GZPF8o+bZ1w2TbWflGK+zfqa5ooe9mf8TE/SZ/qJ8LLokdC2bSffbfWTf3MiKo+yvtf5Mo61R6yZtDA4eHdgvJGZah8ZQ33UtDNTJlkVdjOpM0Rk2ihLFWywPKSUbZ53pbV/0xe+88f3xmiM1J3M/RpsqVH5KPqG/wC0SlrXZvUlfdj9TzHXXYnmSfmX3bJCNVNtm8cQVKV1PapkB7b8hOh9DYxT4w56dTkxq3XGuuGUvrF6+Wp9q2JjxiKKVBa5Fm8GG/8AX1E7ac9+Nz5vFUOxquPDVdHobhE0OYYEAoQCYAmEAmAFoAoBy8ssQZAsAsLALtwgDywDlbe2wuFQMy3Bza3sBlFz9ZjWquFklds7cHhFX3nKVlFXfE8zV6YYlwGp0qSKRcFySfa8xliUsm/Jfk7aey5zScYZPTelb0Sfua9XaGOcXOIWmL2/lqOPDgZi8YuTfjb2OyGxpXzcV0TfrJ/Y5+JwzNY1K9apfgzaexv9Zi8XLgl7+51w2RTWsm/Gy9LGFcHSH2AfxFm+CbSjxFV/Mbx2bho/IvHP3M1IKvdVV/CoH0mblJ6s6o0ace7FIzPUMo0aK1jHBISSBgQCrCCCwYILBlrlcjIrD9kSUmUckZC3n7EfJ0miizF1EcnE9IaaNkyuxuR9k66f1buZ4eM6IUd7VnFiMb2W7Zauxu9Hdrf8UagydVkyntakqw7w1GtwefCXnRUbWOShtCVXe3lmuRxOm9TLWUZwwC8LWGu7cOUmMOQ/UxTvKVjXo7cpphmRWJqVDYADQAAXLH1IhUZO5NTaNJbrTv0OIta26bdi3qzmW1Ix7sTc2RjgzFWGh0I8DMa1LdV0dmDxqxG9Ca1O/snpBicJSq06LAMhB7ShrpwYX0vb6S9OfxKXCXuceJot05Qfep6fWL/Bp1emWNqd/E1AP6MqH0yATrseMfQv4b9Iv+IpvRdnapS7StUYM70zzbiQdPIrIYR7USCQtAERAJIgBaATaAaCpLkGQCQCxpAC8AxPWA4wDzPTrLVw5AOoPwykfUic+IySlyZ6WzM5zp/ui0eDoVycKh8AD6dmcFWK7Vn0uAquWGpt62t5ZHR2dj7rYgG1t/G055xsz0FmjLiqy5itwLFjr93QX+JaNJyTsctbFwpNKWr0RrrVB1UgjmN0mdKUVdmdHHU6tR00mmuY80oddxhpFhvIOtEbrDmhGr+90lQKOqkYmxijeyj+7WaKjJ6JnPPG0o96aXijYSsCAQbg6giVlDddmjSFVVIqUXkPrQN5+ZKi3ojKpiaUO/NLxRlp6i4FxvubWsNL3M0VGb4HFPa2Fj81+l/+gFfxUEGx1J5a9gG414S6oPiziqbdpfJBvrZfkMViGVM2ouNCEPHdYsR56CbKilmzgq7YqS0ikjxlPB1Gc3Dk3NrC++2o5nWdUUksjkqYmVS28zew2zatAAlWUMDq2hbXTTj7xOzOeU01ZHL2lit+giKIjHM16+AbJ1gzm1r2ptkXzqGwv4C80TNgVrgGSQYw+Rg3vKyjdWNqFV05qSPRdfolYa5ezUHNDx9JwRWbpvjp1Poa8soYiPDKX8L18jn4/D9W5A7p1U81O79PSdtKe/G/E8HF0OxquK0ea6M2Oje1XwlenVFzkbtD7yHRl9r+tpocp+g8LXWoiuhDIyhlI4qwuDKljKDAE0AkwAtAHaAaNpYgYFoA4Aqm6AeYxdQ5jAOfjzemw8L+2v5TKur02dmAnuYiD+tvM8Xgx/KrJ9x2t5E3E4Kucoy5o+iwL3adSH7ZP1zFsyre8zqxPRo1VKJk27iVR0LAnMtxbgRY8xz+J0YNX3keDtttOm19TDgMcHewBFwSTpraaYmK3Dj2VUf6jPkzLjsYEIHE+M5YUnLge7VxlODs5I38Bh3rEBF7ROXU2AYrbKSL/aAt5zRwVjz3jmpLLJP0PK4ralQk9ogG2l7W8J1U6EEldZnm4jH1Zze7JqPka3bc65m87n5M2SS0OCdVvvSv1Zmw+zarmyoxtqbcPE23SblN9cD0WHwdRKSk2IFh2XVjdibaA34H2nPOK3r2KzqVGrJu3K5ixKsLa5b6juk28uEhKxSCtqrjp4gg3A9wGGvgwixWxmbE1SBqwBJtbsi436D0gkwhL25gEm5FtLnS/hbSBa+ht4HEmmQQSBpexsd4P5SVczadya5Lbzc6AchyAkZ3JinxPKbUBzWOmuU66A30J+fabxOqOht7LpJUZlcLdlsCcvZtwBZHC8dbDzEksc6kuVmS4NibEEEHxBBIIliB1VuICOjsDEDVG3EZSPAzixMbfEj6DZdZTi6UjfXB9YppMwD0TozbjTPE/vhJhNKSlwl7mOIoOVKVJ96np9Yv8Ers+iO9XH9is067nin1P+GdcNhWRSzJSqFVLixsQGKjwBY+8BHr1kEkkQAgCtAHeAaYliAgDEACtwYB43bWMpo5zOi+bAfF4B57F9JMOoN3vw7Ksfm1pEldWLwluyT5M41E5a1YD7SBxyuBb6zzXnCD5Ox9RTe7XrJcYqS9jgJjGBuptfkB+c7ewg9Tw/8AE6/yu3h+TLTxRaopqg1QNMpNr6bgdbcPaXUIxXwo5alepVfxybO3hnyqrrR6tt2q2GiqumYa6rmtzJ5ysjmm7GhtKg9QEjQgFjuF+f8AiViTTaPZ7PxnYSpSyIaiK7G26otmB88ymc25m7vQ9GM1bM87tbBlazkgLmPWbraVBn08O1b0nTGSseZWjaTK2RgqdVwru4Bsq5EzlmLKAguQBoSbncBJuVjT3uJ6Pa/QpwSEACuupY0sysvEinYKO6beBkOdtTphSXN+Quj+Ap0KiJXcsAxyhaa1FV2tZiraXHaIOsr2kW9TVwy0K6YYYAKyqzIC6hno9UFVjdR2TYnU7+W6Tc5quWdjzlHDM17A3FjYA6jid1rDTjxkGSakKrRC97fvtowtbQ3B379LcpDTRVwlwJSpYgre41BFx88JKTKp21ZS1CNygDXQ62v+YvFiHONyGJ5yyHa8kcPamG1/Fp68PnSaROiM7mvhahFqtybd7fcFfHxGXXnLM1RGLx3WVlqsL3K3Avc2tcZmuSfE/wC0A62ExNN3CUcIGY/82s7epyZAJSc1BXk8jWjQnVkoQV2FfYlelUNR1pgEXtTYkL7/AO85pYinNbqPYwmAr0ainJZfRm5UqWyVhvTs1PFD+kxgr3pvjp1O/FrcccQlpk/rF6+WpGLw4VtO6RmX8JnbRnvxz14nz2ModlVaXdea6M+x9CcB1OCoi2rL1jc71O0L+Qyj0mpyI7kgAYAQBGAKAacsQVaASxAgHlv4i1r4CrlbW9MmxtcdYoI8Rr8QD43bwkkEVB2TIJPQYap/Mw7/AH6eU+YAP1nnSXwzjydz6ajO9WhP90WvucTEU8rOvJmHsTad8JXimfPV4blWUeTYqT5WVuRB9vGWMj1eNYU2UZUsxQnSmDlLBGPezG173y8N43TO1xKKaM+wdnU8QwVmctnKZERWt2CczMxsouLedpRKxSnTsej2b0TWkcrEFENRbVHBujAMgey2zAknTmPGY1HnqdsLJcTYwVGiKgFUo5CdWv8AKWoQKbuRo432cDQa5Ry1mDS4lJwTzt5nkdvVEpbQuyk0yqh1ZVosyEZAbK2ptY30PhNlmjPRn0bZNZGpqVNEFxqnaqOCL3u+axsQROerGNjaDdzlY5xSqkqDnexy0waebIwNgRc62mcJQTuXd2rGbblOpVpBlp1kYgWJrjtOQT9vfbXS4nUn9DlqRbjkfP3LsLkOwUbzmYKNB6Duj2lszz/iZAAuO8BbUhRcHjYX1F/KCU0nqJn9NBfW5vbU6AaeEE7yeqLXEXAA1y3G/mSdx3cZDREoN2sT1g3Ercm9767t2+1vSClnbQKSU2R2ftJ2kJBF1J0Jte+lxrul7M3pxktTzw2fXYuiUnYtbMBTY2IOtjw3k+RlnJLVnXTpzmvhi34GzT6JYthdqQpDnUenTHqL3+Jn28ODOpYGtq1bq0jubB6ONRbPUq0ibEBaeeodfELbhMMQ5VI2S88j0Nn9nhqm/KSeVvhuz064JWBtTquTvIAAP/6O70nH2POS9/Y9d46T7tOTX1Vvexi/9N9gqKaUyQQS9UtcH+nQD5ml4Kzbb9DCVTETTiopJ+PsvubWw+iFOoRTqsXWmt7r2SSSBl1v2dD7TXDzcqknwOLaVKFPDUovvLK59HAsAN3LynceEK0EDgBAJtAFaSDVCySBmAczbbELvgHi9vktQqi9+wx9hf8AKAfNr8IAm3GAdXC1P/b0X/5dWx8sx/IicUl/myXNHuUZ/wDi0p/tn9/6mLbdK1Z/Gx9xr8gzXCu9NHJtWG7iZfWzOdOg847hxoemqs/2bWNV9LgA/wAunTAB0uMzGUsWR1ehL0lxLddqGCFAubO1SoRZVIYWtmN78uErKKsIvU+qgqiECiineAWz+rgEnnvM460FvXOmDyPPDaC0Kp7TJmdSTSS5uwyHS/c1J0vraTSsnqTJXX5PN/xFdX6p71LZiA9SkFJJyktcG5tlXS1hOqBz1Fax6boZtzrqV2IpGy2FKlmd9LMxJWxuytKS3dGWV+B0ekCuB1jK7ZO0NNF57gLTjTinobmhgzekUZcIuoylr9ZlyqV0U3N78+c6oSckZSirnlNpUmLMDURhdSMrO/C3ZGpA1ub+Fpo2rZs86dKblaKv0uzRrYCpupoz66kjIoHO7G548JR1aa1kdNLZeJn8jS+uXvY1q2xqjaPVooN9g2Y6H7oHhCqr5Yt+B0x2buP46kV43fkjLQ6PUzY9ZXb/AOqllB9XMrLESWqS6v8AB2QwFN/ul0jb1Z2cNsNQmUYYEadqrUGbTnkFx5XmbxP/ANeS/J0x2fypf7pfaNzbw2GWldF6mnxIpU81z4luOsxliY/V+J2U9m1NVux6R+7/AAZ2ZWYKXqNqAQHyrr/SJm6+eUV/fU6v8Pe7ec5Pxt7WOvS2XRU3FNb/ANRLH2mnazfH+/A5Fh6S+ReV/V3NgBV0Ww8FUCZ3N0nwIqVDbj6k8IuWUTVc+X+d+6UbNkjudHKNkZvvNb0UfqWnfg42i3zPA2vUvVjDkvc7LTsPICAEkADBAGCSTIBqyxUdoBy9u/6ZgHi8ZqrDmCPcQQeEXBrYZnA424wSUy0gOLeloBWzBmw9deRDj2/8ZyVcqsGexg/jwlaHj/fkZ9s1wFpOVzZk4mw0AO7+6RhsnOPJk7UW/GlV5xMWz8FXrLmprTVbntN820M1qYiEHZ6nJQwFWtHfVlHm3YjG0a1IBajEqTcWYlDb+ncDryk06samhTE4Oph7b2j0a0M2yHtUpVCBlZmpsCSmjaHXf3ag3S8lkcsZWkfasFSw9ENlQWNrntEki9rs58TwnnVJKXA7Vfmc1qtEVDUYpmKlex2dMwYGyknMLb7zPeS0No4etJZRfkef6b4yniVpheqLIx1cvoptcDW5vYTopVpXbs34FauBllvSjHq0aHRzaLYVBTDtUQFjkRWU3a25zwvfQc5eVWX7bdWkXp4Sna3aN/wxb9dDrV+kFaoMq0NOHWM19fxM05pVI3u5LwTZ2QwWWVOT/iaj7XZgpYjEjcy093dLX03biOco68Vxk/Q6o4Gf7ILwcn62IGDY96q39oC/IEz7ZcILxuzpWEn81R+CUftf1LTZlPewL+LsT9Y/UVODt0sh+ho/Mr9W37m5Sw6LuUDyEzc5S1ZvClCGUYpdEkbKmCWZQfDn4yyKM8lVxJNdjzJ9hpb4lpRyOyllE9BhKQ/laC5ux0G7frz3TNLNGNST+I64Hh+/WbHHcTE+X78JIyNZqy/eB8tT8Sti+ZF/Anz03edpBa563Z1DJTRTvAufM6t8kz16Ud2CR8liqnaVZS+ptmaHMTAC0AIAGSBWgGtJKgBANPadLMhgHgscjKxFpJU8bj6OWowtxv76yCyNCu0Em30ca7un3qZ+CP1M5MWvhUuTPW2O71ZQ5oyVsMa2GpqGRXpsQczW01Fvp7SibhWcrNp8jacY1cHCDmlKDazduaOzstkpUlps+cgWORWsbkm3zMKkKjm5pW6nZRrYeNCNKUt5r9qb9jJiqQqgKKD5RawJyAW8ZWD7OW86iv5lq9sRBQVCTS0vaP3uGH2Uyiy06SC+btEub6a+eg9paWJjxk30sjGGzpcKUF1bk/sb5wtRu/WJ8h+cwdaHCHm7nZDBVeNS38MUvyRTwNMkhi72+8xkPETWiS6I3WzaT77lLrJ/0Rt4bCIGsEAFyNRvG69+UpKrOTs5M1jhKFON4QSfQzr4aTE3sioFhgQGZAJJUyIJJVmUAfvzlijuZVqAbzxlk0UabFUxagHyPP8AxNImUlzPG4Y5nJ/eusmZ6FPunrqNNsyhfs0xfS+//MpCN5eBx1JpRbfFm6uGc7yfcL9JvuHL2isDYIcbeup+Y3SO0ZdPDcgx8h+kncbKurFatI3cJs8ki6WW4JLHWwO602p0XdXRy4jGxUGlK7O8gnceCEEBBA4AoAGASZINYySojAJZbiAcbauyBUBt3pJFjw21+i1Zu1YADQ34jwkBI8djMEwNjBYvY1M066Md18p8m0/OY1471No7MBV7LEQl9beZ7dcFSvm6tbnUmwufOeJ2k0rbzPsXh6Upbzgr87I2FUDcAPITNts2UUtCoJsFpAE0IHMpMRUM6GromLyO5Ta+T8QHyL/WYIzlxMQlS9xiCLlDylrMhyKAPhLbpRyRVvGTuorvPkWAJKiQ5CLgf7TaKfA55vmau0sy0mco4FrXyNYX8bWm8acuRyyrwT1RzNn0gxHjumFbLI9GhO8bnvNl7LL52zZRcrqAb5bC/K2+dNCjeN7nj4zGbklFK/8AU6qbKQbyxPnYfE6VRiedLGVXpkbdPBINyj1F/rLqEVojCVactZMyZPCWM7iAklWypJUBBAoAWggIAjACAaZliohAKIgEgQDDiqQZbQSeH29sTeyiAeTbD285DzyLRdmmekoG6ifPVI2k0ff05b0UzKBMy9wuOcki47+ftJ3GyrqJAQf8n9JZU2UdVHJP+r77pu42RalO97noaCfy0/GePDskzFK9kUnK0pdDAAJSxe7MlNSdwJ8gTLqLlojOc4x7zsbtHZNZt1Nv7rL9ZrHD1HwOWePw8fm8szdpdGqp7zIvuxm8cFJ6s5J7Xpruxb9DdpdGF3s7HyAX9ZssHFatnJLa1R92KRuUdh0V+xf8RJ+N02jQpx4HJPHV56y8jeo4ZE7qqo8AJqklojmlOUtXcp6YbQgEEa34yShwh0Roq4amWUXvlBBXfwvuE56mGjN3Z6VDaVWnDcsmd2hhwihVGg/ZPnNoxUVZHFUqOpJylqy7STMuBcBJIuBEEAJJAoArQQIwQKAEAUA0yJYqO0AIAxAGfKCTWr4a41EA8T0i2GVu6LccbcJBZGns7VBz4zxcTC1R2PssDV3sPBvkbIQf5MwUc8zqc+RVwOXpNMuZi7vh5mSnRZu6jHyBt7y6pylomYzrwh3pJG7T2FWb7AXzI/3m8cNPkck9o0VpJs4G0dn1KFa1RdD3W3q26485NWk4xzNMHjIVZ2R3NjUgzIDuLWNuViT9JhQSlNI3xs3ClKSZ6zD7LorupqeRPaPzPRjQpx0ifOzxlees37exvIgG4AeQE10Odu+pSH1kkFgCQAggdpIEFtuggVoBQFoFwMC5LQRctYArQQUTAJEkgVoAjAEIIJMALwAvBJqrLlAkAYEADAKEEhaQDG9Ma3F/SSScWr0ZpliyllB3qLWv4cpzVcPGo7s9HDbQqUYbiSNih0epDeC34j+kqsLSXAvPaWIl81uhvUdnIu5FHoPrNlCMdEck61SfekzYWkBulzMunT5yCArYNKgyuqsp4EXHnIaTVmWhOUXeLszXw2zKdK+RbX8z7XlIUoQzijeti6tVWm8jaCzQ57lqIFygsEXKI0gXC0C4iIIGpgXC0AVpJA7SAJhJAKYAGABggAYAi0ECJgCvAJMALwBXgGFRLFQtAAQAtAKMAQgkZ8JBJSraGShCQWuVaBcCIFwG+AZUEgFQLiKyQOQClEkgYWQB2gCgAkAcARkkEwBwBQAgCMAQEECtAGBAERAJMAUALQDWlypUAJAC8kDMgDQQSUFgDkE3JteCS0EAYgFCQCoBVoJKgCAgAIIKBgBeAEABAEIAjAAQAgCggFgDaAIQCYAXgAYBEAIAoBrgS5UoQAaAAEAoCQAvBI1MAq0AAsElKJAGIAyYAzIBSiAUIJGYAWgAYArwQEAawCTACAEAVoBUAUALwBQCYIFAHAJMAkwBWgGAS5BUgBJAxAGZAFJBYkAswSK8AAIBd5BIA6wAgFAwCjIA1gDtACATeAEApYAoArwBXgBAAmCBwSTeAOATBAQBQBQBQAgGsJcgqAKAUJAKMAIAwIA7wSTAMkAQMAq8AayAUIJHBASCSxrAENd0ABACAIQQImAKSBgSABkgLyAKSAgDBkEikkEs0AV4AiYArwBXkA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endParaRPr lang="ca-ES">
              <a:latin typeface="Segoe UI Light" panose="020B0502040204020203" pitchFamily="34" charset="0"/>
            </a:endParaRPr>
          </a:p>
        </p:txBody>
      </p:sp>
      <p:sp>
        <p:nvSpPr>
          <p:cNvPr id="1036" name="AutoShape 12" descr="http://reprapbcn.files.wordpress.com/2012/07/img_0987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endParaRPr lang="ca-ES">
              <a:latin typeface="Segoe UI Light" panose="020B0502040204020203" pitchFamily="34" charset="0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3762487"/>
            <a:ext cx="4297367" cy="2464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t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933056"/>
            <a:ext cx="1652059" cy="2204864"/>
          </a:xfrm>
          <a:prstGeom prst="rect">
            <a:avLst/>
          </a:prstGeom>
          <a:noFill/>
        </p:spPr>
      </p:pic>
      <p:sp>
        <p:nvSpPr>
          <p:cNvPr id="5" name="4 CuadroTexto"/>
          <p:cNvSpPr txBox="1"/>
          <p:nvPr/>
        </p:nvSpPr>
        <p:spPr>
          <a:xfrm>
            <a:off x="1835696" y="5733256"/>
            <a:ext cx="864096" cy="33855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lvl="2" algn="ctr">
              <a:buNone/>
              <a:tabLst>
                <a:tab pos="0" algn="l"/>
              </a:tabLst>
            </a:pPr>
            <a:r>
              <a:rPr lang="es-ES_tradnl" sz="1600" dirty="0" smtClean="0">
                <a:latin typeface="Corbel" pitchFamily="34" charset="0"/>
              </a:rPr>
              <a:t>WALL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052736"/>
            <a:ext cx="3240360" cy="1894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CuadroTexto"/>
          <p:cNvSpPr txBox="1"/>
          <p:nvPr/>
        </p:nvSpPr>
        <p:spPr>
          <a:xfrm>
            <a:off x="3203848" y="2548350"/>
            <a:ext cx="864096" cy="33855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lvl="2" algn="ctr">
              <a:buNone/>
              <a:tabLst>
                <a:tab pos="0" algn="l"/>
              </a:tabLst>
            </a:pPr>
            <a:r>
              <a:rPr lang="es-ES_tradnl" sz="1600" dirty="0" smtClean="0">
                <a:latin typeface="Corbel" pitchFamily="34" charset="0"/>
              </a:rPr>
              <a:t>SV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1066667"/>
            <a:ext cx="2736304" cy="1919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CuadroTexto"/>
          <p:cNvSpPr txBox="1"/>
          <p:nvPr/>
        </p:nvSpPr>
        <p:spPr>
          <a:xfrm>
            <a:off x="7236296" y="2636912"/>
            <a:ext cx="864096" cy="33855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lvl="2" algn="ctr">
              <a:buNone/>
              <a:tabLst>
                <a:tab pos="0" algn="l"/>
              </a:tabLst>
            </a:pPr>
            <a:r>
              <a:rPr lang="es-ES_tradnl" sz="1600" dirty="0" smtClean="0">
                <a:latin typeface="Corbel" pitchFamily="34" charset="0"/>
              </a:rPr>
              <a:t>HQ</a:t>
            </a:r>
          </a:p>
        </p:txBody>
      </p:sp>
      <p:pic>
        <p:nvPicPr>
          <p:cNvPr id="30722" name="Picture 2" descr="http://distilleryimage8.s3.amazonaws.com/136d69cab1b411e3ae7e124fce6320e0_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3848" y="3933056"/>
            <a:ext cx="2016224" cy="2016224"/>
          </a:xfrm>
          <a:prstGeom prst="rect">
            <a:avLst/>
          </a:prstGeom>
          <a:noFill/>
        </p:spPr>
      </p:pic>
      <p:sp>
        <p:nvSpPr>
          <p:cNvPr id="11" name="10 CuadroTexto"/>
          <p:cNvSpPr txBox="1"/>
          <p:nvPr/>
        </p:nvSpPr>
        <p:spPr>
          <a:xfrm>
            <a:off x="4860032" y="5589240"/>
            <a:ext cx="864096" cy="33855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lvl="2" algn="ctr">
              <a:buNone/>
              <a:tabLst>
                <a:tab pos="0" algn="l"/>
              </a:tabLst>
            </a:pPr>
            <a:r>
              <a:rPr lang="es-ES_tradnl" sz="1600" dirty="0" smtClean="0">
                <a:latin typeface="Corbel" pitchFamily="34" charset="0"/>
              </a:rPr>
              <a:t>ST/STR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0152" y="4005064"/>
            <a:ext cx="2088232" cy="1883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CuadroTexto"/>
          <p:cNvSpPr txBox="1"/>
          <p:nvPr/>
        </p:nvSpPr>
        <p:spPr>
          <a:xfrm>
            <a:off x="7596336" y="5445224"/>
            <a:ext cx="720080" cy="33855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lvl="2" algn="ctr">
              <a:buNone/>
              <a:tabLst>
                <a:tab pos="0" algn="l"/>
              </a:tabLst>
            </a:pPr>
            <a:r>
              <a:rPr lang="es-ES_tradnl" sz="1600" dirty="0" smtClean="0">
                <a:latin typeface="Corbel" pitchFamily="34" charset="0"/>
              </a:rPr>
              <a:t>HS</a:t>
            </a:r>
          </a:p>
        </p:txBody>
      </p:sp>
      <p:sp>
        <p:nvSpPr>
          <p:cNvPr id="14" name="5 Título"/>
          <p:cNvSpPr>
            <a:spLocks noGrp="1"/>
          </p:cNvSpPr>
          <p:nvPr>
            <p:ph type="ctrTitle"/>
          </p:nvPr>
        </p:nvSpPr>
        <p:spPr>
          <a:xfrm>
            <a:off x="642910" y="322815"/>
            <a:ext cx="5857916" cy="369881"/>
          </a:xfrm>
        </p:spPr>
        <p:txBody>
          <a:bodyPr/>
          <a:lstStyle/>
          <a:p>
            <a:pPr algn="l"/>
            <a:r>
              <a:rPr sz="2000" dirty="0" smtClean="0">
                <a:latin typeface="Segoe UI Light" panose="020B0502040204020203" pitchFamily="34" charset="0"/>
              </a:rPr>
              <a:t>Manual de </a:t>
            </a:r>
            <a:r>
              <a:rPr sz="2000" dirty="0" err="1" smtClean="0">
                <a:latin typeface="Segoe UI Light" panose="020B0502040204020203" pitchFamily="34" charset="0"/>
              </a:rPr>
              <a:t>impresión</a:t>
            </a:r>
            <a:endParaRPr lang="es-ES" sz="2000" dirty="0">
              <a:latin typeface="Segoe UI Ligh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95324" y="980728"/>
            <a:ext cx="7534328" cy="357190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ca-ES" b="1" dirty="0" smtClean="0">
                <a:latin typeface="Segoe UI Light" panose="020B0502040204020203" pitchFamily="34" charset="0"/>
              </a:rPr>
              <a:t>Slic3r:  </a:t>
            </a:r>
            <a:r>
              <a:rPr lang="ca-ES" b="1" dirty="0" err="1" smtClean="0">
                <a:latin typeface="Segoe UI Light" panose="020B0502040204020203" pitchFamily="34" charset="0"/>
              </a:rPr>
              <a:t>Configuraciones</a:t>
            </a:r>
            <a:endParaRPr lang="ca-ES" b="1" dirty="0" smtClean="0">
              <a:latin typeface="Segoe UI Light" panose="020B0502040204020203" pitchFamily="34" charset="0"/>
            </a:endParaRPr>
          </a:p>
        </p:txBody>
      </p:sp>
      <p:sp>
        <p:nvSpPr>
          <p:cNvPr id="9" name="6 Marcador de texto"/>
          <p:cNvSpPr txBox="1">
            <a:spLocks/>
          </p:cNvSpPr>
          <p:nvPr/>
        </p:nvSpPr>
        <p:spPr>
          <a:xfrm>
            <a:off x="683568" y="2498468"/>
            <a:ext cx="7715304" cy="44291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s-ES" sz="1600" b="1" dirty="0" smtClean="0">
                <a:latin typeface="Segoe UI Light" panose="020B0502040204020203" pitchFamily="34" charset="0"/>
              </a:rPr>
              <a:t>ST</a:t>
            </a:r>
            <a:r>
              <a:rPr lang="es-ES" sz="1600" dirty="0" smtClean="0">
                <a:latin typeface="Segoe UI Light" panose="020B0502040204020203" pitchFamily="34" charset="0"/>
              </a:rPr>
              <a:t>:   Configuración estándar con altura de capa de 0,2mm para la mayoría de construcciones.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s-ES" sz="1600" b="1" dirty="0" smtClean="0">
                <a:latin typeface="Segoe UI Light" panose="020B0502040204020203" pitchFamily="34" charset="0"/>
              </a:rPr>
              <a:t>HQ</a:t>
            </a:r>
            <a:r>
              <a:rPr lang="es-ES" sz="1600" dirty="0" smtClean="0">
                <a:latin typeface="Segoe UI Light" panose="020B0502040204020203" pitchFamily="34" charset="0"/>
              </a:rPr>
              <a:t>:   Configuración estándar de alta calidad con altura de capa de 0,1mm para la mayoría de construcciones.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s-ES" sz="1600" b="1" dirty="0" smtClean="0">
                <a:latin typeface="Segoe UI Light" panose="020B0502040204020203" pitchFamily="34" charset="0"/>
              </a:rPr>
              <a:t>HS</a:t>
            </a:r>
            <a:r>
              <a:rPr lang="es-ES" sz="1600" dirty="0" smtClean="0">
                <a:latin typeface="Segoe UI Light" panose="020B0502040204020203" pitchFamily="34" charset="0"/>
              </a:rPr>
              <a:t>:   Configuración pensada para trabajos en los que necesitamos obtener el modelo de una forma rápida, sin perder mucha calidad. </a:t>
            </a:r>
            <a:br>
              <a:rPr lang="es-ES" sz="1600" dirty="0" smtClean="0">
                <a:latin typeface="Segoe UI Light" panose="020B0502040204020203" pitchFamily="34" charset="0"/>
              </a:rPr>
            </a:br>
            <a:r>
              <a:rPr lang="es-ES" sz="1600" dirty="0" smtClean="0">
                <a:latin typeface="Segoe UI Light" panose="020B0502040204020203" pitchFamily="34" charset="0"/>
              </a:rPr>
              <a:t>      Para ello, se configura una altura de capa de 0,25, un </a:t>
            </a:r>
            <a:r>
              <a:rPr lang="es-ES" sz="1600" dirty="0" err="1" smtClean="0">
                <a:latin typeface="Segoe UI Light" panose="020B0502040204020203" pitchFamily="34" charset="0"/>
              </a:rPr>
              <a:t>infill</a:t>
            </a:r>
            <a:r>
              <a:rPr lang="es-ES" sz="1600" dirty="0" smtClean="0">
                <a:latin typeface="Segoe UI Light" panose="020B0502040204020203" pitchFamily="34" charset="0"/>
              </a:rPr>
              <a:t> del 10%, se realizan solamente 2 perímetros y se aumenta la velocidad.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s-ES" sz="1600" b="1" dirty="0" smtClean="0">
                <a:latin typeface="Segoe UI Light" panose="020B0502040204020203" pitchFamily="34" charset="0"/>
              </a:rPr>
              <a:t>SV</a:t>
            </a:r>
            <a:r>
              <a:rPr lang="es-ES" sz="1600" dirty="0" smtClean="0">
                <a:latin typeface="Segoe UI Light" panose="020B0502040204020203" pitchFamily="34" charset="0"/>
              </a:rPr>
              <a:t>:   Configuración especial para piezas tipo envase. No hay </a:t>
            </a:r>
            <a:r>
              <a:rPr lang="es-ES" sz="1600" dirty="0" err="1" smtClean="0">
                <a:latin typeface="Segoe UI Light" panose="020B0502040204020203" pitchFamily="34" charset="0"/>
              </a:rPr>
              <a:t>infill</a:t>
            </a:r>
            <a:r>
              <a:rPr lang="es-ES" sz="1600" dirty="0" smtClean="0">
                <a:latin typeface="Segoe UI Light" panose="020B0502040204020203" pitchFamily="34" charset="0"/>
              </a:rPr>
              <a:t> y la pieza se va fabricando en espiral con una única superficie, mejorando el acabado superficial.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971600" y="1641309"/>
            <a:ext cx="7272808" cy="785151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lvl="2" algn="ctr">
              <a:lnSpc>
                <a:spcPct val="150000"/>
              </a:lnSpc>
              <a:buNone/>
              <a:tabLst>
                <a:tab pos="0" algn="l"/>
              </a:tabLst>
            </a:pPr>
            <a:r>
              <a:rPr lang="es-ES_tradnl" sz="1600" dirty="0" smtClean="0">
                <a:latin typeface="Segoe UI Light" panose="020B0502040204020203" pitchFamily="34" charset="0"/>
              </a:rPr>
              <a:t>Estas configuraciones son un punto de partida. </a:t>
            </a:r>
          </a:p>
          <a:p>
            <a:pPr marL="0" lvl="2" algn="ctr">
              <a:lnSpc>
                <a:spcPct val="150000"/>
              </a:lnSpc>
              <a:buNone/>
              <a:tabLst>
                <a:tab pos="0" algn="l"/>
              </a:tabLst>
            </a:pPr>
            <a:r>
              <a:rPr lang="es-ES_tradnl" sz="1600" dirty="0" smtClean="0">
                <a:latin typeface="Segoe UI Light" panose="020B0502040204020203" pitchFamily="34" charset="0"/>
              </a:rPr>
              <a:t>Puedes encontrarlas en tu SD o en la página web de </a:t>
            </a:r>
            <a:r>
              <a:rPr lang="es-ES_tradnl" sz="1600" dirty="0" err="1" smtClean="0">
                <a:latin typeface="Segoe UI Light" panose="020B0502040204020203" pitchFamily="34" charset="0"/>
              </a:rPr>
              <a:t>RepRapBCN</a:t>
            </a:r>
            <a:endParaRPr lang="es-ES_tradnl" sz="1600" dirty="0" smtClean="0">
              <a:latin typeface="Segoe UI Ligh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 smtClean="0">
                <a:latin typeface="Segoe UI Light" panose="020B0502040204020203" pitchFamily="34" charset="0"/>
              </a:rPr>
              <a:t>Manual de </a:t>
            </a:r>
            <a:r>
              <a:rPr dirty="0" err="1" smtClean="0">
                <a:latin typeface="Segoe UI Light" panose="020B0502040204020203" pitchFamily="34" charset="0"/>
              </a:rPr>
              <a:t>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95324" y="980728"/>
            <a:ext cx="7534328" cy="357190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ca-ES" b="1" dirty="0" smtClean="0">
                <a:latin typeface="Segoe UI Light" panose="020B0502040204020203" pitchFamily="34" charset="0"/>
              </a:rPr>
              <a:t>Slic3r:  </a:t>
            </a:r>
            <a:r>
              <a:rPr lang="ca-ES" b="1" dirty="0" err="1" smtClean="0">
                <a:latin typeface="Segoe UI Light" panose="020B0502040204020203" pitchFamily="34" charset="0"/>
              </a:rPr>
              <a:t>Configuraciones</a:t>
            </a:r>
            <a:endParaRPr lang="ca-ES" b="1" dirty="0" smtClean="0">
              <a:latin typeface="Segoe UI Light" panose="020B0502040204020203" pitchFamily="34" charset="0"/>
            </a:endParaRPr>
          </a:p>
        </p:txBody>
      </p:sp>
      <p:sp>
        <p:nvSpPr>
          <p:cNvPr id="9" name="6 Marcador de texto"/>
          <p:cNvSpPr txBox="1">
            <a:spLocks/>
          </p:cNvSpPr>
          <p:nvPr/>
        </p:nvSpPr>
        <p:spPr>
          <a:xfrm>
            <a:off x="683568" y="1562364"/>
            <a:ext cx="7715304" cy="44291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s-ES" sz="1600" b="1" dirty="0" smtClean="0">
                <a:latin typeface="Segoe UI Light" panose="020B0502040204020203" pitchFamily="34" charset="0"/>
              </a:rPr>
              <a:t>WALL</a:t>
            </a:r>
            <a:r>
              <a:rPr lang="es-ES" sz="1600" dirty="0" smtClean="0">
                <a:latin typeface="Segoe UI Light" panose="020B0502040204020203" pitchFamily="34" charset="0"/>
              </a:rPr>
              <a:t>: Configuración especial para piezas con </a:t>
            </a:r>
            <a:r>
              <a:rPr lang="es-ES" sz="1600" dirty="0" err="1" smtClean="0">
                <a:latin typeface="Segoe UI Light" panose="020B0502040204020203" pitchFamily="34" charset="0"/>
              </a:rPr>
              <a:t>geomtrías</a:t>
            </a:r>
            <a:r>
              <a:rPr lang="es-ES" sz="1600" dirty="0" smtClean="0">
                <a:latin typeface="Segoe UI Light" panose="020B0502040204020203" pitchFamily="34" charset="0"/>
              </a:rPr>
              <a:t> muy "exóticas", como las que se generan con el algoritmo </a:t>
            </a:r>
            <a:r>
              <a:rPr lang="es-ES" sz="1600" dirty="0" err="1" smtClean="0">
                <a:latin typeface="Segoe UI Light" panose="020B0502040204020203" pitchFamily="34" charset="0"/>
              </a:rPr>
              <a:t>Voronoi</a:t>
            </a:r>
            <a:r>
              <a:rPr lang="es-ES" sz="1600" dirty="0" smtClean="0">
                <a:latin typeface="Segoe UI Light" panose="020B0502040204020203" pitchFamily="34" charset="0"/>
              </a:rPr>
              <a:t>, con su máximo exponente en el diseñador </a:t>
            </a:r>
            <a:r>
              <a:rPr lang="es-ES" sz="1600" dirty="0" err="1" smtClean="0">
                <a:latin typeface="Segoe UI Light" panose="020B0502040204020203" pitchFamily="34" charset="0"/>
              </a:rPr>
              <a:t>Dizingof</a:t>
            </a:r>
            <a:r>
              <a:rPr lang="es-ES" sz="1600" dirty="0" smtClean="0">
                <a:latin typeface="Segoe UI Light" panose="020B0502040204020203" pitchFamily="34" charset="0"/>
              </a:rPr>
              <a:t>. </a:t>
            </a:r>
            <a:br>
              <a:rPr lang="es-ES" sz="1600" dirty="0" smtClean="0">
                <a:latin typeface="Segoe UI Light" panose="020B0502040204020203" pitchFamily="34" charset="0"/>
              </a:rPr>
            </a:br>
            <a:r>
              <a:rPr lang="es-ES" sz="1600" dirty="0" smtClean="0">
                <a:latin typeface="Segoe UI Light" panose="020B0502040204020203" pitchFamily="34" charset="0"/>
              </a:rPr>
              <a:t>      No tiene </a:t>
            </a:r>
            <a:r>
              <a:rPr lang="es-ES" sz="1600" dirty="0" err="1" smtClean="0">
                <a:latin typeface="Segoe UI Light" panose="020B0502040204020203" pitchFamily="34" charset="0"/>
              </a:rPr>
              <a:t>infill</a:t>
            </a:r>
            <a:r>
              <a:rPr lang="es-ES" sz="1600" dirty="0" smtClean="0">
                <a:latin typeface="Segoe UI Light" panose="020B0502040204020203" pitchFamily="34" charset="0"/>
              </a:rPr>
              <a:t> y se baja la temperatura y velocidad para mejorar los voladizos.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s-ES" sz="1600" b="1" dirty="0" smtClean="0">
                <a:latin typeface="Segoe UI Light" panose="020B0502040204020203" pitchFamily="34" charset="0"/>
              </a:rPr>
              <a:t>STR</a:t>
            </a:r>
            <a:r>
              <a:rPr lang="es-ES" sz="1600" dirty="0" smtClean="0">
                <a:latin typeface="Segoe UI Light" panose="020B0502040204020203" pitchFamily="34" charset="0"/>
              </a:rPr>
              <a:t>:  Configuración especial para piezas que requieren unos esfuerzos mecánicos importantes. </a:t>
            </a:r>
            <a:br>
              <a:rPr lang="es-ES" sz="1600" dirty="0" smtClean="0">
                <a:latin typeface="Segoe UI Light" panose="020B0502040204020203" pitchFamily="34" charset="0"/>
              </a:rPr>
            </a:br>
            <a:r>
              <a:rPr lang="es-ES" sz="1600" dirty="0" smtClean="0">
                <a:latin typeface="Segoe UI Light" panose="020B0502040204020203" pitchFamily="34" charset="0"/>
              </a:rPr>
              <a:t>      El </a:t>
            </a:r>
            <a:r>
              <a:rPr lang="es-ES" sz="1600" dirty="0" err="1" smtClean="0">
                <a:latin typeface="Segoe UI Light" panose="020B0502040204020203" pitchFamily="34" charset="0"/>
              </a:rPr>
              <a:t>infill</a:t>
            </a:r>
            <a:r>
              <a:rPr lang="es-ES" sz="1600" dirty="0" smtClean="0">
                <a:latin typeface="Segoe UI Light" panose="020B0502040204020203" pitchFamily="34" charset="0"/>
              </a:rPr>
              <a:t> se realiza en panel de abeja y se disminuye la altura de capa a 0,15mm para mejorar la adhesión entre las capas.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95324" y="980728"/>
            <a:ext cx="7534328" cy="35719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dirty="0" smtClean="0">
                <a:latin typeface="Segoe UI Light" panose="020B0502040204020203" pitchFamily="34" charset="0"/>
              </a:rPr>
              <a:t>Slic3r: </a:t>
            </a:r>
            <a:r>
              <a:rPr dirty="0" err="1" smtClean="0">
                <a:latin typeface="Segoe UI Light" panose="020B0502040204020203" pitchFamily="34" charset="0"/>
              </a:rPr>
              <a:t>Pasos</a:t>
            </a:r>
            <a:r>
              <a:rPr dirty="0" smtClean="0">
                <a:latin typeface="Segoe UI Light" panose="020B0502040204020203" pitchFamily="34" charset="0"/>
              </a:rPr>
              <a:t> </a:t>
            </a:r>
            <a:r>
              <a:rPr dirty="0" err="1" smtClean="0">
                <a:latin typeface="Segoe UI Light" panose="020B0502040204020203" pitchFamily="34" charset="0"/>
              </a:rPr>
              <a:t>previos</a:t>
            </a:r>
            <a:endParaRPr lang="es-ES" dirty="0" smtClean="0">
              <a:latin typeface="Segoe UI Light" panose="020B0502040204020203" pitchFamily="34" charset="0"/>
            </a:endParaRP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4"/>
          </p:nvPr>
        </p:nvSpPr>
        <p:spPr>
          <a:xfrm>
            <a:off x="683568" y="1562364"/>
            <a:ext cx="7715304" cy="4429156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Omitir configuración previa.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Al inicio Slic3r pide una serie de características de la máquina que se va a usar. Omitir todo, se cargará automáticamente con la configuración de impresión.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Cambiar interfaz a “</a:t>
            </a:r>
            <a:r>
              <a:rPr lang="es-ES" sz="1600" dirty="0" err="1" smtClean="0">
                <a:latin typeface="Segoe UI Light" panose="020B0502040204020203" pitchFamily="34" charset="0"/>
              </a:rPr>
              <a:t>expert</a:t>
            </a:r>
            <a:r>
              <a:rPr lang="es-ES" sz="1600" dirty="0" smtClean="0">
                <a:latin typeface="Segoe UI Light" panose="020B0502040204020203" pitchFamily="34" charset="0"/>
              </a:rPr>
              <a:t> </a:t>
            </a:r>
            <a:r>
              <a:rPr lang="es-ES" sz="1600" dirty="0" err="1" smtClean="0">
                <a:latin typeface="Segoe UI Light" panose="020B0502040204020203" pitchFamily="34" charset="0"/>
              </a:rPr>
              <a:t>mode</a:t>
            </a:r>
            <a:r>
              <a:rPr lang="es-ES" sz="1600" dirty="0" smtClean="0">
                <a:latin typeface="Segoe UI Light" panose="020B0502040204020203" pitchFamily="34" charset="0"/>
              </a:rPr>
              <a:t>”.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Para hacerlo: </a:t>
            </a:r>
            <a:r>
              <a:rPr lang="es-ES" sz="1600" i="1" dirty="0" err="1" smtClean="0">
                <a:latin typeface="Segoe UI Light" panose="020B0502040204020203" pitchFamily="34" charset="0"/>
                <a:ea typeface="+mj-ea"/>
                <a:cs typeface="+mj-cs"/>
              </a:rPr>
              <a:t>File</a:t>
            </a:r>
            <a:r>
              <a:rPr lang="es-ES" sz="1600" i="1" dirty="0" smtClean="0">
                <a:latin typeface="Segoe UI Light" panose="020B0502040204020203" pitchFamily="34" charset="0"/>
                <a:ea typeface="+mj-ea"/>
                <a:cs typeface="+mj-cs"/>
              </a:rPr>
              <a:t> &gt; </a:t>
            </a:r>
            <a:r>
              <a:rPr lang="es-ES" sz="1600" i="1" dirty="0" err="1" smtClean="0">
                <a:latin typeface="Segoe UI Light" panose="020B0502040204020203" pitchFamily="34" charset="0"/>
                <a:ea typeface="+mj-ea"/>
                <a:cs typeface="+mj-cs"/>
              </a:rPr>
              <a:t>Preferences</a:t>
            </a:r>
            <a:r>
              <a:rPr lang="es-ES" sz="1600" i="1" dirty="0" smtClean="0">
                <a:latin typeface="Segoe UI Light" panose="020B0502040204020203" pitchFamily="34" charset="0"/>
                <a:ea typeface="+mj-ea"/>
                <a:cs typeface="+mj-cs"/>
              </a:rPr>
              <a:t> &gt; </a:t>
            </a:r>
            <a:r>
              <a:rPr lang="es-ES" sz="1600" i="1" dirty="0" err="1" smtClean="0">
                <a:latin typeface="Segoe UI Light" panose="020B0502040204020203" pitchFamily="34" charset="0"/>
                <a:ea typeface="+mj-ea"/>
                <a:cs typeface="+mj-cs"/>
              </a:rPr>
              <a:t>Mode</a:t>
            </a:r>
            <a:r>
              <a:rPr lang="es-ES" sz="1600" i="1" dirty="0" smtClean="0">
                <a:latin typeface="Segoe UI Light" panose="020B0502040204020203" pitchFamily="34" charset="0"/>
                <a:ea typeface="+mj-ea"/>
                <a:cs typeface="+mj-cs"/>
              </a:rPr>
              <a:t> &gt; </a:t>
            </a:r>
            <a:r>
              <a:rPr lang="es-ES" sz="1600" i="1" dirty="0" err="1" smtClean="0">
                <a:latin typeface="Segoe UI Light" panose="020B0502040204020203" pitchFamily="34" charset="0"/>
                <a:ea typeface="+mj-ea"/>
                <a:cs typeface="+mj-cs"/>
              </a:rPr>
              <a:t>Expert</a:t>
            </a:r>
            <a:endParaRPr lang="es-ES" sz="1600" i="1" dirty="0" smtClean="0">
              <a:latin typeface="Segoe UI Light" panose="020B0502040204020203" pitchFamily="34" charset="0"/>
              <a:ea typeface="+mj-ea"/>
              <a:cs typeface="+mj-cs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Cerrar y volver a abrir el programa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Partes de la interfaz: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1: Plataforma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2: Lista de piezas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3: Configuraciones</a:t>
            </a:r>
          </a:p>
          <a:p>
            <a:pPr>
              <a:lnSpc>
                <a:spcPct val="150000"/>
              </a:lnSpc>
            </a:pPr>
            <a:endParaRPr lang="es-ES" sz="1600" dirty="0">
              <a:latin typeface="Segoe UI Light" panose="020B0502040204020203" pitchFamily="34" charset="0"/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2108" y="4064107"/>
            <a:ext cx="4288284" cy="26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2637713" y="5805264"/>
            <a:ext cx="1944216" cy="698525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lvl="2" algn="ctr">
              <a:lnSpc>
                <a:spcPct val="150000"/>
              </a:lnSpc>
              <a:buNone/>
              <a:tabLst>
                <a:tab pos="0" algn="l"/>
              </a:tabLst>
            </a:pPr>
            <a:r>
              <a:rPr lang="es-ES_tradnl" sz="1400" dirty="0" smtClean="0">
                <a:latin typeface="Segoe UI Light" panose="020B0502040204020203" pitchFamily="34" charset="0"/>
              </a:rPr>
              <a:t>Así debe quedar Slic3r para trabajar con él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4499992" y="4874732"/>
            <a:ext cx="4320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a-ES" dirty="0" smtClean="0">
                <a:latin typeface="Segoe UI Light" panose="020B0502040204020203" pitchFamily="34" charset="0"/>
              </a:rPr>
              <a:t>1</a:t>
            </a:r>
            <a:endParaRPr lang="ca-ES" dirty="0">
              <a:latin typeface="Segoe UI Light" panose="020B0502040204020203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6300192" y="4874732"/>
            <a:ext cx="4320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a-ES" dirty="0" smtClean="0">
                <a:latin typeface="Segoe UI Light" panose="020B0502040204020203" pitchFamily="34" charset="0"/>
              </a:rPr>
              <a:t>2</a:t>
            </a:r>
            <a:endParaRPr lang="ca-ES" dirty="0">
              <a:latin typeface="Segoe UI Light" panose="020B0502040204020203" pitchFamily="34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7668344" y="4586700"/>
            <a:ext cx="4320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a-ES" dirty="0" smtClean="0">
                <a:latin typeface="Segoe UI Light" panose="020B0502040204020203" pitchFamily="34" charset="0"/>
              </a:rPr>
              <a:t>3</a:t>
            </a:r>
            <a:endParaRPr lang="ca-ES" dirty="0">
              <a:latin typeface="Segoe UI Ligh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ctrTitle"/>
          </p:nvPr>
        </p:nvSpPr>
        <p:spPr>
          <a:xfrm>
            <a:off x="642910" y="322815"/>
            <a:ext cx="5857916" cy="369881"/>
          </a:xfrm>
        </p:spPr>
        <p:txBody>
          <a:bodyPr/>
          <a:lstStyle/>
          <a:p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95324" y="980728"/>
            <a:ext cx="7534328" cy="35719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dirty="0" smtClean="0">
                <a:latin typeface="Segoe UI Light" panose="020B0502040204020203" pitchFamily="34" charset="0"/>
              </a:rPr>
              <a:t>Slic3r: </a:t>
            </a:r>
            <a:r>
              <a:rPr dirty="0" err="1" smtClean="0">
                <a:latin typeface="Segoe UI Light" panose="020B0502040204020203" pitchFamily="34" charset="0"/>
              </a:rPr>
              <a:t>Impresión</a:t>
            </a:r>
            <a:r>
              <a:rPr dirty="0" smtClean="0">
                <a:latin typeface="Segoe UI Light" panose="020B0502040204020203" pitchFamily="34" charset="0"/>
              </a:rPr>
              <a:t> </a:t>
            </a:r>
            <a:r>
              <a:rPr dirty="0" err="1" smtClean="0">
                <a:latin typeface="Segoe UI Light" panose="020B0502040204020203" pitchFamily="34" charset="0"/>
              </a:rPr>
              <a:t>cargando</a:t>
            </a:r>
            <a:r>
              <a:rPr dirty="0" smtClean="0">
                <a:latin typeface="Segoe UI Light" panose="020B0502040204020203" pitchFamily="34" charset="0"/>
              </a:rPr>
              <a:t> </a:t>
            </a:r>
            <a:r>
              <a:rPr dirty="0" err="1" smtClean="0">
                <a:latin typeface="Segoe UI Light" panose="020B0502040204020203" pitchFamily="34" charset="0"/>
              </a:rPr>
              <a:t>configuración</a:t>
            </a:r>
            <a:endParaRPr lang="es-ES" dirty="0" smtClean="0">
              <a:latin typeface="Segoe UI Light" panose="020B0502040204020203" pitchFamily="34" charset="0"/>
            </a:endParaRP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4"/>
          </p:nvPr>
        </p:nvSpPr>
        <p:spPr>
          <a:xfrm>
            <a:off x="683568" y="1634372"/>
            <a:ext cx="7715304" cy="4429156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Cargar configuración: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i="1" dirty="0" err="1" smtClean="0">
                <a:latin typeface="Segoe UI Light" panose="020B0502040204020203" pitchFamily="34" charset="0"/>
                <a:ea typeface="+mj-ea"/>
                <a:cs typeface="+mj-cs"/>
              </a:rPr>
              <a:t>File</a:t>
            </a:r>
            <a:r>
              <a:rPr lang="es-ES" sz="1600" i="1" dirty="0" smtClean="0">
                <a:latin typeface="Segoe UI Light" panose="020B0502040204020203" pitchFamily="34" charset="0"/>
                <a:ea typeface="+mj-ea"/>
                <a:cs typeface="+mj-cs"/>
              </a:rPr>
              <a:t> &gt; Load </a:t>
            </a:r>
            <a:r>
              <a:rPr lang="es-ES" sz="1600" i="1" dirty="0" err="1" smtClean="0">
                <a:latin typeface="Segoe UI Light" panose="020B0502040204020203" pitchFamily="34" charset="0"/>
                <a:ea typeface="+mj-ea"/>
                <a:cs typeface="+mj-cs"/>
              </a:rPr>
              <a:t>Config</a:t>
            </a: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. Seleccionar archivo de configuración (.</a:t>
            </a:r>
            <a:r>
              <a:rPr lang="es-ES" sz="1600" dirty="0" err="1" smtClean="0">
                <a:latin typeface="Segoe UI Light" panose="020B0502040204020203" pitchFamily="34" charset="0"/>
                <a:ea typeface="+mj-ea"/>
                <a:cs typeface="+mj-cs"/>
              </a:rPr>
              <a:t>ino</a:t>
            </a: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)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Slic3r informa de que se han cargado las configuraciones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s-ES" sz="1600" dirty="0" smtClean="0">
              <a:latin typeface="Segoe UI Light" panose="020B0502040204020203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</a:pPr>
            <a:endParaRPr lang="es-ES" sz="1600" dirty="0">
              <a:latin typeface="Segoe UI Light" panose="020B0502040204020203" pitchFamily="34" charset="0"/>
            </a:endParaRP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 cstate="print"/>
          <a:srcRect l="61834" t="14365" r="308" b="36382"/>
          <a:stretch>
            <a:fillRect/>
          </a:stretch>
        </p:blipFill>
        <p:spPr bwMode="auto">
          <a:xfrm>
            <a:off x="1403648" y="3362564"/>
            <a:ext cx="2952328" cy="236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3722604"/>
            <a:ext cx="148590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95324" y="993509"/>
            <a:ext cx="7534328" cy="35719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sz="1800" dirty="0" smtClean="0">
                <a:latin typeface="Segoe UI Light" panose="020B0502040204020203" pitchFamily="34" charset="0"/>
              </a:rPr>
              <a:t>Slic3r: </a:t>
            </a:r>
            <a:r>
              <a:rPr sz="1800" dirty="0" err="1" smtClean="0">
                <a:latin typeface="Segoe UI Light" panose="020B0502040204020203" pitchFamily="34" charset="0"/>
              </a:rPr>
              <a:t>Impresión</a:t>
            </a:r>
            <a:r>
              <a:rPr sz="1800" dirty="0" smtClean="0">
                <a:latin typeface="Segoe UI Light" panose="020B0502040204020203" pitchFamily="34" charset="0"/>
              </a:rPr>
              <a:t> </a:t>
            </a:r>
            <a:r>
              <a:rPr sz="1800" dirty="0" err="1" smtClean="0">
                <a:latin typeface="Segoe UI Light" panose="020B0502040204020203" pitchFamily="34" charset="0"/>
              </a:rPr>
              <a:t>cargando</a:t>
            </a:r>
            <a:r>
              <a:rPr sz="1800" dirty="0" smtClean="0">
                <a:latin typeface="Segoe UI Light" panose="020B0502040204020203" pitchFamily="34" charset="0"/>
              </a:rPr>
              <a:t> </a:t>
            </a:r>
            <a:r>
              <a:rPr sz="1800" dirty="0" err="1" smtClean="0">
                <a:latin typeface="Segoe UI Light" panose="020B0502040204020203" pitchFamily="34" charset="0"/>
              </a:rPr>
              <a:t>configuración</a:t>
            </a:r>
            <a:endParaRPr lang="es-ES" sz="1800" dirty="0" smtClean="0">
              <a:latin typeface="Segoe UI Light" panose="020B0502040204020203" pitchFamily="34" charset="0"/>
            </a:endParaRP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4"/>
          </p:nvPr>
        </p:nvSpPr>
        <p:spPr>
          <a:xfrm>
            <a:off x="683568" y="1647153"/>
            <a:ext cx="7715304" cy="4429156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Cargar pieza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i="1" dirty="0" err="1" smtClean="0">
                <a:latin typeface="Segoe UI Light" panose="020B0502040204020203" pitchFamily="34" charset="0"/>
                <a:ea typeface="+mj-ea"/>
                <a:cs typeface="+mj-cs"/>
              </a:rPr>
              <a:t>File</a:t>
            </a:r>
            <a:r>
              <a:rPr lang="es-ES" sz="1600" i="1" dirty="0" smtClean="0">
                <a:latin typeface="Segoe UI Light" panose="020B0502040204020203" pitchFamily="34" charset="0"/>
                <a:ea typeface="+mj-ea"/>
                <a:cs typeface="+mj-cs"/>
              </a:rPr>
              <a:t> &gt; Quick </a:t>
            </a:r>
            <a:r>
              <a:rPr lang="es-ES" sz="1600" i="1" dirty="0" err="1" smtClean="0">
                <a:latin typeface="Segoe UI Light" panose="020B0502040204020203" pitchFamily="34" charset="0"/>
                <a:ea typeface="+mj-ea"/>
                <a:cs typeface="+mj-cs"/>
              </a:rPr>
              <a:t>Slice</a:t>
            </a:r>
            <a:r>
              <a:rPr lang="es-ES" sz="1600" i="1" dirty="0" smtClean="0">
                <a:latin typeface="Segoe UI Light" panose="020B0502040204020203" pitchFamily="34" charset="0"/>
                <a:ea typeface="+mj-ea"/>
                <a:cs typeface="+mj-cs"/>
              </a:rPr>
              <a:t> </a:t>
            </a: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(o botón </a:t>
            </a:r>
            <a:r>
              <a:rPr lang="es-ES" sz="1600" i="1" dirty="0" err="1" smtClean="0">
                <a:latin typeface="Segoe UI Light" panose="020B0502040204020203" pitchFamily="34" charset="0"/>
                <a:ea typeface="+mj-ea"/>
                <a:cs typeface="+mj-cs"/>
              </a:rPr>
              <a:t>Add</a:t>
            </a: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). Seleccionar archivo (.</a:t>
            </a:r>
            <a:r>
              <a:rPr lang="es-ES" sz="1600" dirty="0" err="1" smtClean="0">
                <a:latin typeface="Segoe UI Light" panose="020B0502040204020203" pitchFamily="34" charset="0"/>
                <a:ea typeface="+mj-ea"/>
                <a:cs typeface="+mj-cs"/>
              </a:rPr>
              <a:t>stl</a:t>
            </a: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Visualización de pieza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Si hacemos doble </a:t>
            </a:r>
            <a:r>
              <a:rPr lang="es-ES" sz="1600" dirty="0" err="1" smtClean="0">
                <a:latin typeface="Segoe UI Light" panose="020B0502040204020203" pitchFamily="34" charset="0"/>
                <a:ea typeface="+mj-ea"/>
                <a:cs typeface="+mj-cs"/>
              </a:rPr>
              <a:t>click</a:t>
            </a: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 en la silueta abre ventana emergente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s-ES" sz="1600" dirty="0" smtClean="0">
              <a:latin typeface="Segoe UI Light" panose="020B0502040204020203" pitchFamily="34" charset="0"/>
              <a:ea typeface="+mj-ea"/>
              <a:cs typeface="+mj-cs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s-ES" sz="1600" dirty="0" smtClean="0">
              <a:latin typeface="Segoe UI Light" panose="020B0502040204020203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</a:pPr>
            <a:endParaRPr lang="es-ES" sz="1600" dirty="0">
              <a:latin typeface="Segoe UI Light" panose="020B0502040204020203" pitchFamily="34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3429000"/>
            <a:ext cx="5760640" cy="3212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>
              <a:spcBef>
                <a:spcPts val="0"/>
              </a:spcBef>
              <a:buNone/>
            </a:pPr>
            <a:r>
              <a:rPr sz="1800" dirty="0" smtClean="0">
                <a:latin typeface="Segoe UI Light" panose="020B0502040204020203" pitchFamily="34" charset="0"/>
              </a:rPr>
              <a:t>Slic3r: pestañas</a:t>
            </a:r>
            <a:endParaRPr lang="es-ES" sz="1800" dirty="0" smtClean="0">
              <a:latin typeface="Segoe UI Light" panose="020B0502040204020203" pitchFamily="34" charset="0"/>
            </a:endParaRPr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>
          <a:xfrm>
            <a:off x="683568" y="1556792"/>
            <a:ext cx="7715304" cy="4429156"/>
          </a:xfrm>
        </p:spPr>
        <p:txBody>
          <a:bodyPr/>
          <a:lstStyle/>
          <a:p>
            <a:pPr marL="0">
              <a:spcBef>
                <a:spcPts val="0"/>
              </a:spcBef>
            </a:pPr>
            <a:endParaRPr sz="1600" dirty="0" smtClean="0">
              <a:latin typeface="Segoe UI Light" panose="020B0502040204020203" pitchFamily="34" charset="0"/>
            </a:endParaRPr>
          </a:p>
          <a:p>
            <a:pPr marL="0">
              <a:spcBef>
                <a:spcPts val="0"/>
              </a:spcBef>
            </a:pPr>
            <a:endParaRPr sz="1600" dirty="0">
              <a:latin typeface="Segoe UI Light" panose="020B0502040204020203" pitchFamily="34" charset="0"/>
            </a:endParaRPr>
          </a:p>
          <a:p>
            <a:pPr marL="0">
              <a:spcBef>
                <a:spcPts val="0"/>
              </a:spcBef>
            </a:pPr>
            <a:endParaRPr sz="1600" dirty="0" smtClean="0">
              <a:latin typeface="Segoe UI Light" panose="020B0502040204020203" pitchFamily="34" charset="0"/>
            </a:endParaRPr>
          </a:p>
          <a:p>
            <a:pPr marL="0">
              <a:spcBef>
                <a:spcPts val="0"/>
              </a:spcBef>
            </a:pPr>
            <a:endParaRPr sz="1600" dirty="0">
              <a:latin typeface="Segoe UI Light" panose="020B0502040204020203" pitchFamily="34" charset="0"/>
            </a:endParaRPr>
          </a:p>
          <a:p>
            <a:pPr marL="0">
              <a:spcBef>
                <a:spcPts val="0"/>
              </a:spcBef>
              <a:buFont typeface="Arial" pitchFamily="34" charset="0"/>
              <a:buChar char="•"/>
            </a:pPr>
            <a:r>
              <a:rPr sz="1600" dirty="0" smtClean="0">
                <a:latin typeface="Segoe UI Light" panose="020B0502040204020203" pitchFamily="34" charset="0"/>
              </a:rPr>
              <a:t>En </a:t>
            </a:r>
            <a:r>
              <a:rPr sz="1600" dirty="0">
                <a:latin typeface="Segoe UI Light" panose="020B0502040204020203" pitchFamily="34" charset="0"/>
              </a:rPr>
              <a:t>la segunda pestaña “</a:t>
            </a:r>
            <a:r>
              <a:rPr sz="1600" i="1" dirty="0">
                <a:latin typeface="Segoe UI Light" panose="020B0502040204020203" pitchFamily="34" charset="0"/>
              </a:rPr>
              <a:t>Print settings</a:t>
            </a:r>
            <a:r>
              <a:rPr sz="1600" dirty="0">
                <a:latin typeface="Segoe UI Light" panose="020B0502040204020203" pitchFamily="34" charset="0"/>
              </a:rPr>
              <a:t>” se gestionan los parámetros de </a:t>
            </a:r>
            <a:r>
              <a:rPr sz="1600" dirty="0" smtClean="0">
                <a:latin typeface="Segoe UI Light" panose="020B0502040204020203" pitchFamily="34" charset="0"/>
              </a:rPr>
              <a:t>impresión</a:t>
            </a:r>
            <a:endParaRPr sz="1600" dirty="0">
              <a:latin typeface="Segoe UI Light" panose="020B0502040204020203" pitchFamily="34" charset="0"/>
            </a:endParaRPr>
          </a:p>
          <a:p>
            <a:pPr marL="0">
              <a:spcBef>
                <a:spcPts val="0"/>
              </a:spcBef>
              <a:buFont typeface="Arial" pitchFamily="34" charset="0"/>
              <a:buChar char="•"/>
            </a:pPr>
            <a:endParaRPr sz="1600" dirty="0">
              <a:latin typeface="Segoe UI Light" panose="020B0502040204020203" pitchFamily="34" charset="0"/>
            </a:endParaRPr>
          </a:p>
          <a:p>
            <a:pPr marL="0">
              <a:spcBef>
                <a:spcPts val="0"/>
              </a:spcBef>
              <a:buFont typeface="Arial" pitchFamily="34" charset="0"/>
              <a:buChar char="•"/>
            </a:pPr>
            <a:r>
              <a:rPr sz="1600" dirty="0">
                <a:latin typeface="Segoe UI Light" panose="020B0502040204020203" pitchFamily="34" charset="0"/>
              </a:rPr>
              <a:t>En </a:t>
            </a:r>
            <a:r>
              <a:rPr sz="1600" i="1" dirty="0">
                <a:latin typeface="Segoe UI Light" panose="020B0502040204020203" pitchFamily="34" charset="0"/>
              </a:rPr>
              <a:t>“</a:t>
            </a:r>
            <a:r>
              <a:rPr sz="1600" i="1" dirty="0" err="1">
                <a:latin typeface="Segoe UI Light" panose="020B0502040204020203" pitchFamily="34" charset="0"/>
              </a:rPr>
              <a:t>Filament</a:t>
            </a:r>
            <a:r>
              <a:rPr sz="1600" i="1" dirty="0">
                <a:latin typeface="Segoe UI Light" panose="020B0502040204020203" pitchFamily="34" charset="0"/>
              </a:rPr>
              <a:t> </a:t>
            </a:r>
            <a:r>
              <a:rPr sz="1600" i="1" dirty="0" err="1">
                <a:latin typeface="Segoe UI Light" panose="020B0502040204020203" pitchFamily="34" charset="0"/>
              </a:rPr>
              <a:t>settings</a:t>
            </a:r>
            <a:r>
              <a:rPr sz="1600" i="1" dirty="0">
                <a:latin typeface="Segoe UI Light" panose="020B0502040204020203" pitchFamily="34" charset="0"/>
              </a:rPr>
              <a:t>” </a:t>
            </a:r>
            <a:r>
              <a:rPr sz="1600" dirty="0">
                <a:latin typeface="Segoe UI Light" panose="020B0502040204020203" pitchFamily="34" charset="0"/>
              </a:rPr>
              <a:t>se ajusta las características del material y las temperaturas de trabajo.</a:t>
            </a:r>
          </a:p>
          <a:p>
            <a:pPr marL="0">
              <a:spcBef>
                <a:spcPts val="0"/>
              </a:spcBef>
              <a:buFont typeface="Arial" pitchFamily="34" charset="0"/>
              <a:buChar char="•"/>
            </a:pPr>
            <a:endParaRPr sz="1600" dirty="0">
              <a:latin typeface="Segoe UI Light" panose="020B0502040204020203" pitchFamily="34" charset="0"/>
            </a:endParaRPr>
          </a:p>
          <a:p>
            <a:pPr marL="0">
              <a:buFont typeface="Arial" pitchFamily="34" charset="0"/>
              <a:buChar char="•"/>
            </a:pPr>
            <a:r>
              <a:rPr sz="1600" dirty="0">
                <a:latin typeface="Segoe UI Light" panose="020B0502040204020203" pitchFamily="34" charset="0"/>
              </a:rPr>
              <a:t>Por </a:t>
            </a:r>
            <a:r>
              <a:rPr sz="1600" dirty="0" smtClean="0">
                <a:latin typeface="Segoe UI Light" panose="020B0502040204020203" pitchFamily="34" charset="0"/>
              </a:rPr>
              <a:t>último</a:t>
            </a:r>
            <a:r>
              <a:rPr sz="1600" dirty="0">
                <a:latin typeface="Segoe UI Light" panose="020B0502040204020203" pitchFamily="34" charset="0"/>
              </a:rPr>
              <a:t>, en “</a:t>
            </a:r>
            <a:r>
              <a:rPr sz="1600" i="1" dirty="0">
                <a:latin typeface="Segoe UI Light" panose="020B0502040204020203" pitchFamily="34" charset="0"/>
              </a:rPr>
              <a:t>Printer settings</a:t>
            </a:r>
            <a:r>
              <a:rPr sz="1600" dirty="0">
                <a:latin typeface="Segoe UI Light" panose="020B0502040204020203" pitchFamily="34" charset="0"/>
              </a:rPr>
              <a:t>” se gestionan algunos parámetros de la impresora</a:t>
            </a:r>
            <a:r>
              <a:rPr sz="1600" dirty="0" smtClean="0">
                <a:latin typeface="Segoe UI Light" panose="020B0502040204020203" pitchFamily="34" charset="0"/>
              </a:rPr>
              <a:t>.</a:t>
            </a:r>
          </a:p>
          <a:p>
            <a:pPr marL="0">
              <a:buFont typeface="Arial" pitchFamily="34" charset="0"/>
              <a:buChar char="•"/>
            </a:pPr>
            <a:endParaRPr lang="es-ES" sz="1600" dirty="0">
              <a:latin typeface="Segoe UI Light" panose="020B0502040204020203" pitchFamily="34" charset="0"/>
            </a:endParaRPr>
          </a:p>
          <a:p>
            <a:pPr marL="0"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Una guía detallada de todos los parámetros de Slic3r puede ser encontrada en su página web (en inglés).</a:t>
            </a:r>
            <a:endParaRPr sz="1600" dirty="0">
              <a:latin typeface="Segoe UI Light" panose="020B0502040204020203" pitchFamily="34" charset="0"/>
            </a:endParaRPr>
          </a:p>
          <a:p>
            <a:endParaRPr lang="es-ES" sz="1600" dirty="0">
              <a:latin typeface="Segoe UI Light" panose="020B0502040204020203" pitchFamily="34" charset="0"/>
            </a:endParaRP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772816"/>
            <a:ext cx="67611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95324" y="993509"/>
            <a:ext cx="7534328" cy="35719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dirty="0" smtClean="0">
                <a:latin typeface="Segoe UI Light" panose="020B0502040204020203" pitchFamily="34" charset="0"/>
              </a:rPr>
              <a:t>Slic3r: </a:t>
            </a:r>
            <a:r>
              <a:rPr dirty="0" err="1" smtClean="0">
                <a:latin typeface="Segoe UI Light" panose="020B0502040204020203" pitchFamily="34" charset="0"/>
              </a:rPr>
              <a:t>Impresión</a:t>
            </a:r>
            <a:r>
              <a:rPr dirty="0" smtClean="0">
                <a:latin typeface="Segoe UI Light" panose="020B0502040204020203" pitchFamily="34" charset="0"/>
              </a:rPr>
              <a:t> </a:t>
            </a:r>
            <a:r>
              <a:rPr dirty="0" err="1" smtClean="0">
                <a:latin typeface="Segoe UI Light" panose="020B0502040204020203" pitchFamily="34" charset="0"/>
              </a:rPr>
              <a:t>cargando</a:t>
            </a:r>
            <a:r>
              <a:rPr dirty="0" smtClean="0">
                <a:latin typeface="Segoe UI Light" panose="020B0502040204020203" pitchFamily="34" charset="0"/>
              </a:rPr>
              <a:t> </a:t>
            </a:r>
            <a:r>
              <a:rPr dirty="0" err="1" smtClean="0">
                <a:latin typeface="Segoe UI Light" panose="020B0502040204020203" pitchFamily="34" charset="0"/>
              </a:rPr>
              <a:t>configuración</a:t>
            </a:r>
            <a:endParaRPr lang="es-ES" dirty="0" smtClean="0">
              <a:latin typeface="Segoe UI Light" panose="020B0502040204020203" pitchFamily="34" charset="0"/>
            </a:endParaRP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4"/>
          </p:nvPr>
        </p:nvSpPr>
        <p:spPr>
          <a:xfrm>
            <a:off x="683568" y="1647153"/>
            <a:ext cx="7715304" cy="4429156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Obtener </a:t>
            </a:r>
            <a:r>
              <a:rPr lang="es-ES" sz="1600" dirty="0" err="1" smtClean="0">
                <a:latin typeface="Segoe UI Light" panose="020B0502040204020203" pitchFamily="34" charset="0"/>
              </a:rPr>
              <a:t>Gcode</a:t>
            </a:r>
            <a:r>
              <a:rPr lang="es-ES" sz="1600" dirty="0" smtClean="0">
                <a:latin typeface="Segoe UI Light" panose="020B0502040204020203" pitchFamily="34" charset="0"/>
              </a:rPr>
              <a:t>: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i="1" dirty="0" err="1" smtClean="0">
                <a:latin typeface="Segoe UI Light" panose="020B0502040204020203" pitchFamily="34" charset="0"/>
                <a:ea typeface="+mj-ea"/>
                <a:cs typeface="+mj-cs"/>
              </a:rPr>
              <a:t>Export</a:t>
            </a:r>
            <a:r>
              <a:rPr lang="es-ES" sz="1600" i="1" dirty="0" smtClean="0">
                <a:latin typeface="Segoe UI Light" panose="020B0502040204020203" pitchFamily="34" charset="0"/>
                <a:ea typeface="+mj-ea"/>
                <a:cs typeface="+mj-cs"/>
              </a:rPr>
              <a:t> G-</a:t>
            </a:r>
            <a:r>
              <a:rPr lang="es-ES" sz="1600" i="1" dirty="0" err="1" smtClean="0">
                <a:latin typeface="Segoe UI Light" panose="020B0502040204020203" pitchFamily="34" charset="0"/>
                <a:ea typeface="+mj-ea"/>
                <a:cs typeface="+mj-cs"/>
              </a:rPr>
              <a:t>code</a:t>
            </a:r>
            <a:r>
              <a:rPr lang="es-ES" sz="1600" i="1" dirty="0" smtClean="0">
                <a:latin typeface="Segoe UI Light" panose="020B0502040204020203" pitchFamily="34" charset="0"/>
                <a:ea typeface="+mj-ea"/>
                <a:cs typeface="+mj-cs"/>
              </a:rPr>
              <a:t>…</a:t>
            </a:r>
            <a:endParaRPr lang="es-ES" sz="1600" dirty="0">
              <a:latin typeface="Segoe UI Light" panose="020B0502040204020203" pitchFamily="34" charset="0"/>
              <a:ea typeface="+mj-ea"/>
              <a:cs typeface="+mj-cs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Seleccionar dónde guardar el archivo.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s-ES" sz="1600" dirty="0" smtClean="0">
              <a:latin typeface="Segoe UI Light" panose="020B0502040204020203" pitchFamily="34" charset="0"/>
              <a:ea typeface="+mj-ea"/>
              <a:cs typeface="+mj-cs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s-ES" sz="1600" dirty="0" smtClean="0">
              <a:latin typeface="Segoe UI Light" panose="020B0502040204020203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</a:pPr>
            <a:endParaRPr lang="es-ES" sz="1600" dirty="0">
              <a:latin typeface="Segoe UI Light" panose="020B0502040204020203" pitchFamily="34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996952"/>
            <a:ext cx="6192688" cy="345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s-ES_tradnl" sz="1800" noProof="0" dirty="0" smtClean="0">
                <a:latin typeface="Segoe UI Light" panose="020B0502040204020203" pitchFamily="34" charset="0"/>
              </a:rPr>
              <a:t>Información </a:t>
            </a:r>
            <a:r>
              <a:rPr lang="es-ES_tradnl" sz="1800" noProof="0" dirty="0" smtClean="0">
                <a:latin typeface="Segoe UI Light" panose="020B0502040204020203" pitchFamily="34" charset="0"/>
              </a:rPr>
              <a:t>BCN3DTechnologies:</a:t>
            </a:r>
            <a:endParaRPr lang="es-ES_tradnl" sz="1800" noProof="0" dirty="0">
              <a:latin typeface="Segoe UI Light" panose="020B0502040204020203" pitchFamily="34" charset="0"/>
            </a:endParaRPr>
          </a:p>
        </p:txBody>
      </p:sp>
      <p:grpSp>
        <p:nvGrpSpPr>
          <p:cNvPr id="7" name="6 Grupo"/>
          <p:cNvGrpSpPr/>
          <p:nvPr/>
        </p:nvGrpSpPr>
        <p:grpSpPr>
          <a:xfrm>
            <a:off x="934892" y="1592213"/>
            <a:ext cx="4707214" cy="1267014"/>
            <a:chOff x="934892" y="1837809"/>
            <a:chExt cx="4707214" cy="1267014"/>
          </a:xfrm>
        </p:grpSpPr>
        <p:sp>
          <p:nvSpPr>
            <p:cNvPr id="4" name="3 Rectángulo"/>
            <p:cNvSpPr/>
            <p:nvPr/>
          </p:nvSpPr>
          <p:spPr>
            <a:xfrm>
              <a:off x="1287259" y="1837809"/>
              <a:ext cx="4354847" cy="1267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es-ES" sz="1400" dirty="0">
                  <a:latin typeface="Segoe UI Light" panose="020B0502040204020203" pitchFamily="34" charset="0"/>
                  <a:ea typeface="Calibri"/>
                  <a:cs typeface="Times New Roman"/>
                </a:rPr>
                <a:t>http://www</a:t>
              </a:r>
              <a:r>
                <a:rPr lang="es-ES" sz="1400" dirty="0" smtClean="0">
                  <a:latin typeface="Segoe UI Light" panose="020B0502040204020203" pitchFamily="34" charset="0"/>
                  <a:ea typeface="Calibri"/>
                  <a:cs typeface="Times New Roman"/>
                </a:rPr>
                <a:t>. bcn3dtechnologies.com</a:t>
              </a:r>
              <a:r>
                <a:rPr lang="es-ES" sz="1400" dirty="0" smtClean="0">
                  <a:latin typeface="Segoe UI Light" panose="020B0502040204020203" pitchFamily="34" charset="0"/>
                  <a:ea typeface="Calibri"/>
                  <a:cs typeface="Times New Roman"/>
                </a:rPr>
                <a:t>/</a:t>
              </a:r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es-ES" sz="1400" dirty="0">
                  <a:latin typeface="Segoe UI Light" panose="020B0502040204020203" pitchFamily="34" charset="0"/>
                  <a:ea typeface="Calibri"/>
                  <a:cs typeface="Times New Roman"/>
                </a:rPr>
                <a:t>http://</a:t>
              </a:r>
              <a:r>
                <a:rPr lang="es-ES" sz="1400" dirty="0" smtClean="0">
                  <a:latin typeface="Segoe UI Light" panose="020B0502040204020203" pitchFamily="34" charset="0"/>
                  <a:ea typeface="Calibri"/>
                  <a:cs typeface="Times New Roman"/>
                </a:rPr>
                <a:t>www</a:t>
              </a:r>
              <a:r>
                <a:rPr lang="es-ES" sz="1400" dirty="0" smtClean="0">
                  <a:latin typeface="Segoe UI Light" panose="020B0502040204020203" pitchFamily="34" charset="0"/>
                  <a:ea typeface="Calibri"/>
                  <a:cs typeface="Times New Roman"/>
                </a:rPr>
                <a:t>. bcn3dtechnologies.com/es/</a:t>
              </a:r>
              <a:r>
                <a:rPr lang="es-ES" sz="1400" dirty="0" err="1" smtClean="0">
                  <a:latin typeface="Segoe UI Light" panose="020B0502040204020203" pitchFamily="34" charset="0"/>
                  <a:ea typeface="Calibri"/>
                  <a:cs typeface="Times New Roman"/>
                </a:rPr>
                <a:t>documentacion</a:t>
              </a:r>
              <a:endParaRPr lang="es-ES" sz="1400" dirty="0" smtClean="0">
                <a:latin typeface="Segoe UI Light" panose="020B0502040204020203" pitchFamily="34" charset="0"/>
                <a:ea typeface="Calibri"/>
                <a:cs typeface="Times New Roman"/>
              </a:endParaRPr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es-ES" sz="1400" dirty="0">
                  <a:latin typeface="Segoe UI Light" panose="020B0502040204020203" pitchFamily="34" charset="0"/>
                  <a:ea typeface="Calibri"/>
                  <a:cs typeface="Times New Roman"/>
                </a:rPr>
                <a:t>http://</a:t>
              </a:r>
              <a:r>
                <a:rPr lang="es-ES" sz="1400" dirty="0" smtClean="0">
                  <a:latin typeface="Segoe UI Light" panose="020B0502040204020203" pitchFamily="34" charset="0"/>
                  <a:ea typeface="Calibri"/>
                  <a:cs typeface="Times New Roman"/>
                </a:rPr>
                <a:t>www. bcn3dtechnologies.com/es/</a:t>
              </a:r>
              <a:r>
                <a:rPr lang="es-ES" sz="1400" dirty="0" err="1" smtClean="0">
                  <a:latin typeface="Segoe UI Light" panose="020B0502040204020203" pitchFamily="34" charset="0"/>
                  <a:ea typeface="Calibri"/>
                  <a:cs typeface="Times New Roman"/>
                </a:rPr>
                <a:t>forum</a:t>
              </a:r>
              <a:endParaRPr lang="es-ES" sz="1400" u="sng" dirty="0">
                <a:latin typeface="Segoe UI Light" panose="020B0502040204020203" pitchFamily="34" charset="0"/>
                <a:ea typeface="Calibri"/>
                <a:cs typeface="Times New Roman"/>
              </a:endParaRPr>
            </a:p>
          </p:txBody>
        </p:sp>
        <p:pic>
          <p:nvPicPr>
            <p:cNvPr id="27" name="26 Imagen">
              <a:hlinkClick r:id="rId2"/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916832"/>
              <a:ext cx="258612" cy="2697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27 Imagen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892" y="2759787"/>
              <a:ext cx="288031" cy="309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28 Imagen">
              <a:hlinkClick r:id="rId6"/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44502" y="2330230"/>
              <a:ext cx="285710" cy="3066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5 Grupo"/>
          <p:cNvGrpSpPr/>
          <p:nvPr/>
        </p:nvGrpSpPr>
        <p:grpSpPr>
          <a:xfrm>
            <a:off x="5365973" y="1604468"/>
            <a:ext cx="2880664" cy="1267014"/>
            <a:chOff x="909203" y="3356992"/>
            <a:chExt cx="2880664" cy="1267014"/>
          </a:xfrm>
        </p:grpSpPr>
        <p:pic>
          <p:nvPicPr>
            <p:cNvPr id="23" name="22 Imagen" descr="C:\Users\Marc\Downloads\mail59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203" y="3410351"/>
              <a:ext cx="321009" cy="306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31 Rectángulo"/>
            <p:cNvSpPr/>
            <p:nvPr/>
          </p:nvSpPr>
          <p:spPr>
            <a:xfrm>
              <a:off x="1287259" y="3356992"/>
              <a:ext cx="2502608" cy="1267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es-ES" sz="1400" dirty="0" smtClean="0">
                  <a:latin typeface="Segoe UI Light" panose="020B0502040204020203" pitchFamily="34" charset="0"/>
                  <a:ea typeface="Calibri"/>
                  <a:cs typeface="Times New Roman"/>
                </a:rPr>
                <a:t>sat@bcn3dtechnologies.com</a:t>
              </a:r>
              <a:endParaRPr lang="es-ES" sz="1400" dirty="0" smtClean="0">
                <a:latin typeface="Segoe UI Light" panose="020B0502040204020203" pitchFamily="34" charset="0"/>
                <a:ea typeface="Calibri"/>
                <a:cs typeface="Times New Roman"/>
              </a:endParaRPr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es-ES" sz="1400" dirty="0" smtClean="0">
                  <a:latin typeface="Segoe UI Light" panose="020B0502040204020203" pitchFamily="34" charset="0"/>
                  <a:ea typeface="Calibri"/>
                  <a:cs typeface="Times New Roman"/>
                </a:rPr>
                <a:t>info@bcn3dtechnologies.com</a:t>
              </a:r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es-ES" sz="1400" dirty="0" smtClean="0">
                  <a:latin typeface="Segoe UI Light" panose="020B0502040204020203" pitchFamily="34" charset="0"/>
                  <a:ea typeface="Calibri"/>
                  <a:cs typeface="Times New Roman"/>
                </a:rPr>
                <a:t>sales@bcn3dtechnologies.com</a:t>
              </a:r>
              <a:endParaRPr lang="es-ES" sz="1400" dirty="0">
                <a:latin typeface="Segoe UI Light" panose="020B0502040204020203" pitchFamily="34" charset="0"/>
                <a:ea typeface="Calibri"/>
                <a:cs typeface="Times New Roman"/>
              </a:endParaRPr>
            </a:p>
          </p:txBody>
        </p:sp>
      </p:grpSp>
      <p:grpSp>
        <p:nvGrpSpPr>
          <p:cNvPr id="2" name="1 Grupo"/>
          <p:cNvGrpSpPr/>
          <p:nvPr/>
        </p:nvGrpSpPr>
        <p:grpSpPr>
          <a:xfrm>
            <a:off x="2643174" y="6072206"/>
            <a:ext cx="6061646" cy="523220"/>
            <a:chOff x="937078" y="4779729"/>
            <a:chExt cx="4167623" cy="523220"/>
          </a:xfrm>
        </p:grpSpPr>
        <p:pic>
          <p:nvPicPr>
            <p:cNvPr id="21" name="20 Imagen">
              <a:hlinkClick r:id="rId9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078" y="4961323"/>
              <a:ext cx="241376" cy="259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24 Imagen">
              <a:hlinkClick r:id="rId11"/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3116" y="4931542"/>
              <a:ext cx="267238" cy="2867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34 Rectángulo"/>
            <p:cNvSpPr/>
            <p:nvPr/>
          </p:nvSpPr>
          <p:spPr>
            <a:xfrm>
              <a:off x="1182660" y="4779729"/>
              <a:ext cx="392204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s-ES" sz="1400" dirty="0" smtClean="0">
                  <a:latin typeface="Segoe UI Light" panose="020B0502040204020203" pitchFamily="34" charset="0"/>
                  <a:ea typeface="Calibri"/>
                  <a:cs typeface="Times New Roman"/>
                </a:rPr>
                <a:t>BCN3DTechnologies</a:t>
              </a:r>
              <a:r>
                <a:rPr lang="ca-ES" sz="1400" dirty="0" smtClean="0">
                  <a:latin typeface="Segoe UI Light" panose="020B0502040204020203" pitchFamily="34" charset="0"/>
                  <a:ea typeface="Calibri"/>
                  <a:cs typeface="Times New Roman"/>
                </a:rPr>
                <a:t>	       </a:t>
              </a:r>
              <a:r>
                <a:rPr lang="ca-ES" sz="1400" dirty="0" err="1" smtClean="0">
                  <a:latin typeface="Segoe UI Light" panose="020B0502040204020203" pitchFamily="34" charset="0"/>
                  <a:ea typeface="Calibri"/>
                  <a:cs typeface="Times New Roman"/>
                </a:rPr>
                <a:t>RepRapBCN</a:t>
              </a:r>
              <a:endParaRPr lang="es-ES" sz="1400" dirty="0">
                <a:latin typeface="Segoe UI Light" panose="020B0502040204020203" pitchFamily="34" charset="0"/>
              </a:endParaRPr>
            </a:p>
          </p:txBody>
        </p:sp>
      </p:grpSp>
      <p:pic>
        <p:nvPicPr>
          <p:cNvPr id="1026" name="Picture 2" descr="C:\Users\mfelis\Desktop\_REPRAPBCN_\Workshops\IMG_5846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00298" y="3214686"/>
            <a:ext cx="4089906" cy="272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557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95324" y="993509"/>
            <a:ext cx="7534328" cy="357190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ca-ES" sz="2000" b="1" dirty="0" err="1" smtClean="0">
                <a:latin typeface="Segoe UI Light" panose="020B0502040204020203" pitchFamily="34" charset="0"/>
              </a:rPr>
              <a:t>Flujo</a:t>
            </a:r>
            <a:r>
              <a:rPr lang="ca-ES" sz="2000" b="1" dirty="0" smtClean="0">
                <a:latin typeface="Segoe UI Light" panose="020B0502040204020203" pitchFamily="34" charset="0"/>
              </a:rPr>
              <a:t> de </a:t>
            </a:r>
            <a:r>
              <a:rPr lang="ca-ES" sz="2000" b="1" dirty="0" err="1" smtClean="0">
                <a:latin typeface="Segoe UI Light" panose="020B0502040204020203" pitchFamily="34" charset="0"/>
              </a:rPr>
              <a:t>trabajo</a:t>
            </a:r>
            <a:r>
              <a:rPr lang="ca-ES" sz="2000" b="1" dirty="0" smtClean="0">
                <a:latin typeface="Segoe UI Light" panose="020B0502040204020203" pitchFamily="34" charset="0"/>
              </a:rPr>
              <a:t> de </a:t>
            </a:r>
            <a:r>
              <a:rPr lang="ca-ES" sz="2000" b="1" dirty="0" err="1" smtClean="0">
                <a:latin typeface="Segoe UI Light" panose="020B0502040204020203" pitchFamily="34" charset="0"/>
              </a:rPr>
              <a:t>impresión</a:t>
            </a:r>
            <a:endParaRPr lang="ca-ES" sz="2000" b="1" dirty="0" smtClean="0">
              <a:latin typeface="Segoe UI Light" panose="020B0502040204020203" pitchFamily="34" charset="0"/>
            </a:endParaRPr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4"/>
          </p:nvPr>
        </p:nvSpPr>
        <p:spPr>
          <a:xfrm>
            <a:off x="714348" y="1731701"/>
            <a:ext cx="7715304" cy="4429156"/>
          </a:xfrm>
        </p:spPr>
        <p:txBody>
          <a:bodyPr/>
          <a:lstStyle/>
          <a:p>
            <a:pPr marL="0" indent="0">
              <a:lnSpc>
                <a:spcPct val="150000"/>
              </a:lnSpc>
            </a:pPr>
            <a:r>
              <a:rPr lang="es-ES_tradnl" sz="1600" dirty="0" smtClean="0">
                <a:latin typeface="Segoe UI Light" panose="020B0502040204020203" pitchFamily="34" charset="0"/>
              </a:rPr>
              <a:t>Una vez disponible el archivo G-</a:t>
            </a:r>
            <a:r>
              <a:rPr lang="es-ES_tradnl" sz="1600" dirty="0" err="1" smtClean="0">
                <a:latin typeface="Segoe UI Light" panose="020B0502040204020203" pitchFamily="34" charset="0"/>
              </a:rPr>
              <a:t>code</a:t>
            </a:r>
            <a:r>
              <a:rPr lang="es-ES_tradnl" sz="1600" dirty="0" smtClean="0">
                <a:latin typeface="Segoe UI Light" panose="020B0502040204020203" pitchFamily="34" charset="0"/>
              </a:rPr>
              <a:t> lo que hace falta es trasladarlo hasta la impresora. </a:t>
            </a:r>
          </a:p>
          <a:p>
            <a:pPr marL="0" lvl="1" indent="361950"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>
                <a:latin typeface="Segoe UI Light" panose="020B0502040204020203" pitchFamily="34" charset="0"/>
              </a:rPr>
              <a:t> </a:t>
            </a:r>
            <a:r>
              <a:rPr lang="es-ES_tradnl" sz="1600" dirty="0" smtClean="0">
                <a:latin typeface="Segoe UI Light" panose="020B0502040204020203" pitchFamily="34" charset="0"/>
              </a:rPr>
              <a:t>Se carga el archivo en una tarjeta SD y se pone la tarjeta en el lector de la impresora (lateral de la LCD)</a:t>
            </a:r>
          </a:p>
          <a:p>
            <a:pPr marL="0" lvl="1" indent="361950">
              <a:lnSpc>
                <a:spcPct val="150000"/>
              </a:lnSpc>
              <a:buFont typeface="Arial" pitchFamily="34" charset="0"/>
              <a:buChar char="•"/>
            </a:pPr>
            <a:endParaRPr lang="es-ES_tradnl" sz="1600" dirty="0" smtClean="0">
              <a:latin typeface="Segoe UI Light" panose="020B0502040204020203" pitchFamily="34" charset="0"/>
            </a:endParaRPr>
          </a:p>
          <a:p>
            <a:pPr marL="0" lvl="1" indent="361950"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i="1" dirty="0" smtClean="0">
                <a:latin typeface="Segoe UI Light" panose="020B0502040204020203" pitchFamily="34" charset="0"/>
              </a:rPr>
              <a:t>Menú impresora &gt; </a:t>
            </a:r>
            <a:r>
              <a:rPr lang="es-ES_tradnl" sz="1600" i="1" dirty="0" err="1" smtClean="0">
                <a:latin typeface="Segoe UI Light" panose="020B0502040204020203" pitchFamily="34" charset="0"/>
              </a:rPr>
              <a:t>Print</a:t>
            </a:r>
            <a:r>
              <a:rPr lang="es-ES_tradnl" sz="1600" i="1" dirty="0" smtClean="0">
                <a:latin typeface="Segoe UI Light" panose="020B0502040204020203" pitchFamily="34" charset="0"/>
              </a:rPr>
              <a:t> </a:t>
            </a:r>
            <a:r>
              <a:rPr lang="es-ES_tradnl" sz="1600" i="1" dirty="0" err="1" smtClean="0">
                <a:latin typeface="Segoe UI Light" panose="020B0502040204020203" pitchFamily="34" charset="0"/>
              </a:rPr>
              <a:t>from</a:t>
            </a:r>
            <a:r>
              <a:rPr lang="es-ES_tradnl" sz="1600" i="1" dirty="0" smtClean="0">
                <a:latin typeface="Segoe UI Light" panose="020B0502040204020203" pitchFamily="34" charset="0"/>
              </a:rPr>
              <a:t> SD &gt; </a:t>
            </a:r>
            <a:r>
              <a:rPr lang="es-ES_tradnl" sz="1600" i="1" dirty="0" err="1" smtClean="0">
                <a:latin typeface="Segoe UI Light" panose="020B0502040204020203" pitchFamily="34" charset="0"/>
              </a:rPr>
              <a:t>archivo.gcode</a:t>
            </a:r>
            <a:endParaRPr lang="es-ES_tradnl" sz="1600" i="1" dirty="0" smtClean="0">
              <a:latin typeface="Segoe UI Light" panose="020B0502040204020203" pitchFamily="34" charset="0"/>
            </a:endParaRPr>
          </a:p>
          <a:p>
            <a:pPr marL="0" indent="0">
              <a:lnSpc>
                <a:spcPct val="150000"/>
              </a:lnSpc>
              <a:buFont typeface="Arial" pitchFamily="34" charset="0"/>
              <a:buChar char="•"/>
            </a:pPr>
            <a:endParaRPr lang="ca-ES" sz="1600" dirty="0" smtClean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s-ES" sz="1600" dirty="0">
              <a:latin typeface="Segoe UI Ligh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185839" y="3491167"/>
            <a:ext cx="6786610" cy="369881"/>
          </a:xfrm>
        </p:spPr>
        <p:txBody>
          <a:bodyPr/>
          <a:lstStyle/>
          <a:p>
            <a:r>
              <a:rPr lang="es-ES" sz="2800" dirty="0" smtClean="0">
                <a:latin typeface="Segoe UI Light" panose="020B0502040204020203" pitchFamily="34" charset="0"/>
              </a:rPr>
              <a:t>ASPECTOS TÉCNICOS</a:t>
            </a:r>
            <a:endParaRPr lang="es-ES" sz="28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557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 smtClean="0">
                <a:latin typeface="Segoe UI Light" panose="020B0502040204020203" pitchFamily="34" charset="0"/>
              </a:rPr>
              <a:t>Manual de </a:t>
            </a:r>
            <a:r>
              <a:rPr dirty="0" err="1" smtClean="0">
                <a:latin typeface="Segoe UI Light" panose="020B0502040204020203" pitchFamily="34" charset="0"/>
              </a:rPr>
              <a:t>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95324" y="993509"/>
            <a:ext cx="7534328" cy="357190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ca-ES" b="1" dirty="0" smtClean="0">
                <a:latin typeface="Segoe UI Light" panose="020B0502040204020203" pitchFamily="34" charset="0"/>
              </a:rPr>
              <a:t>Slic3r: </a:t>
            </a:r>
            <a:r>
              <a:rPr lang="ca-ES" b="1" dirty="0" err="1">
                <a:latin typeface="Segoe UI Light" panose="020B0502040204020203" pitchFamily="34" charset="0"/>
              </a:rPr>
              <a:t>P</a:t>
            </a:r>
            <a:r>
              <a:rPr lang="ca-ES" b="1" dirty="0" err="1" smtClean="0">
                <a:latin typeface="Segoe UI Light" panose="020B0502040204020203" pitchFamily="34" charset="0"/>
              </a:rPr>
              <a:t>arámetros</a:t>
            </a:r>
            <a:r>
              <a:rPr lang="ca-ES" b="1" dirty="0" smtClean="0">
                <a:latin typeface="Segoe UI Light" panose="020B0502040204020203" pitchFamily="34" charset="0"/>
              </a:rPr>
              <a:t> de </a:t>
            </a:r>
            <a:r>
              <a:rPr lang="ca-ES" b="1" dirty="0" err="1" smtClean="0">
                <a:latin typeface="Segoe UI Light" panose="020B0502040204020203" pitchFamily="34" charset="0"/>
              </a:rPr>
              <a:t>impresión</a:t>
            </a:r>
            <a:endParaRPr lang="ca-ES" b="1" dirty="0" smtClean="0">
              <a:latin typeface="Segoe UI Light" panose="020B0502040204020203" pitchFamily="34" charset="0"/>
            </a:endParaRPr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4"/>
          </p:nvPr>
        </p:nvSpPr>
        <p:spPr>
          <a:xfrm>
            <a:off x="467544" y="1596050"/>
            <a:ext cx="7920880" cy="4429156"/>
          </a:xfrm>
        </p:spPr>
        <p:txBody>
          <a:bodyPr/>
          <a:lstStyle/>
          <a:p>
            <a:pPr marL="0" indent="0">
              <a:lnSpc>
                <a:spcPct val="150000"/>
              </a:lnSpc>
            </a:pPr>
            <a:r>
              <a:rPr lang="es-ES_tradnl" sz="1600" dirty="0" smtClean="0">
                <a:latin typeface="Segoe UI Light" panose="020B0502040204020203" pitchFamily="34" charset="0"/>
              </a:rPr>
              <a:t>Parámetros de impresión principales: son los parámetros más importantes que definirán como será la impresión.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b="1" dirty="0" smtClean="0">
                <a:latin typeface="Segoe UI Light" panose="020B0502040204020203" pitchFamily="34" charset="0"/>
              </a:rPr>
              <a:t>Altura de capa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s-ES_tradnl" sz="1400" dirty="0" smtClean="0">
                <a:latin typeface="Segoe UI Light" panose="020B0502040204020203" pitchFamily="34" charset="0"/>
              </a:rPr>
              <a:t>Determina que altura tiene cada capa de la pieza.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600" b="1" dirty="0" smtClean="0">
                <a:latin typeface="Segoe UI Light" panose="020B0502040204020203" pitchFamily="34" charset="0"/>
              </a:rPr>
              <a:t>Velocidad de cabezal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s-ES_tradnl" sz="1400" dirty="0" smtClean="0">
                <a:latin typeface="Segoe UI Light" panose="020B0502040204020203" pitchFamily="34" charset="0"/>
              </a:rPr>
              <a:t>Determina la velocidad a la que se moverá la boquilla con respecto a la pieza que se está imprimiendo.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600" b="1" dirty="0" err="1" smtClean="0">
                <a:latin typeface="Segoe UI Light" panose="020B0502040204020203" pitchFamily="34" charset="0"/>
              </a:rPr>
              <a:t>Flow</a:t>
            </a:r>
            <a:r>
              <a:rPr lang="es-ES_tradnl" sz="1600" b="1" dirty="0" smtClean="0">
                <a:latin typeface="Segoe UI Light" panose="020B0502040204020203" pitchFamily="34" charset="0"/>
              </a:rPr>
              <a:t> (velocidad de extrusión)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s-ES_tradnl" sz="1400" dirty="0" smtClean="0">
                <a:latin typeface="Segoe UI Light" panose="020B0502040204020203" pitchFamily="34" charset="0"/>
              </a:rPr>
              <a:t>Cantidad de material que es empujado por la boquilla por unidad de tiempo.</a:t>
            </a:r>
          </a:p>
          <a:p>
            <a:pPr>
              <a:lnSpc>
                <a:spcPct val="150000"/>
              </a:lnSpc>
            </a:pPr>
            <a:endParaRPr lang="es-ES_tradnl" sz="1600" dirty="0" smtClean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s-ES_tradnl" sz="1400" dirty="0" smtClean="0">
                <a:latin typeface="Segoe UI Light" panose="020B0502040204020203" pitchFamily="34" charset="0"/>
              </a:rPr>
              <a:t>Los </a:t>
            </a:r>
            <a:r>
              <a:rPr lang="es-ES_tradnl" sz="1400" dirty="0">
                <a:latin typeface="Segoe UI Light" panose="020B0502040204020203" pitchFamily="34" charset="0"/>
              </a:rPr>
              <a:t>parámetros dependen uno de los </a:t>
            </a:r>
            <a:r>
              <a:rPr lang="es-ES_tradnl" sz="1400" dirty="0" smtClean="0">
                <a:latin typeface="Segoe UI Light" panose="020B0502040204020203" pitchFamily="34" charset="0"/>
              </a:rPr>
              <a:t>otros.</a:t>
            </a:r>
          </a:p>
          <a:p>
            <a:pPr>
              <a:lnSpc>
                <a:spcPct val="150000"/>
              </a:lnSpc>
            </a:pPr>
            <a:r>
              <a:rPr lang="es-ES_tradnl" sz="1400" dirty="0" smtClean="0">
                <a:latin typeface="Segoe UI Light" panose="020B0502040204020203" pitchFamily="34" charset="0"/>
              </a:rPr>
              <a:t>	</a:t>
            </a:r>
            <a:r>
              <a:rPr lang="es-ES_tradnl" sz="1200" dirty="0" smtClean="0">
                <a:latin typeface="Segoe UI Light" panose="020B0502040204020203" pitchFamily="34" charset="0"/>
              </a:rPr>
              <a:t>Por ejemplo: </a:t>
            </a:r>
            <a:r>
              <a:rPr lang="es-ES_tradnl" sz="1200" i="1" dirty="0" smtClean="0">
                <a:latin typeface="Segoe UI Light" panose="020B0502040204020203" pitchFamily="34" charset="0"/>
              </a:rPr>
              <a:t>Una velocidad de cabezal más alta para una altura de capa igual provocará (o debería provocar) un aumento de </a:t>
            </a:r>
            <a:r>
              <a:rPr lang="es-ES_tradnl" sz="1200" i="1" dirty="0" err="1" smtClean="0">
                <a:latin typeface="Segoe UI Light" panose="020B0502040204020203" pitchFamily="34" charset="0"/>
              </a:rPr>
              <a:t>flow</a:t>
            </a:r>
            <a:r>
              <a:rPr lang="es-ES_tradnl" sz="1200" i="1" dirty="0" smtClean="0">
                <a:latin typeface="Segoe UI Light" panose="020B0502040204020203" pitchFamily="34" charset="0"/>
              </a:rPr>
              <a:t>.</a:t>
            </a:r>
            <a:endParaRPr lang="ca-ES" sz="1200" i="1" dirty="0" smtClean="0">
              <a:latin typeface="Segoe UI Light" panose="020B0502040204020203" pitchFamily="34" charset="0"/>
            </a:endParaRPr>
          </a:p>
          <a:p>
            <a:pPr lvl="1">
              <a:lnSpc>
                <a:spcPct val="150000"/>
              </a:lnSpc>
            </a:pPr>
            <a:endParaRPr lang="ca-ES" sz="1600" dirty="0" smtClean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s-ES" sz="1600" dirty="0">
              <a:latin typeface="Segoe UI Ligh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damigo\Desktop\secció hotend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4610" y="1844824"/>
            <a:ext cx="2306748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467544" y="6525344"/>
            <a:ext cx="7920880" cy="1115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4355976" y="1844824"/>
            <a:ext cx="144016" cy="4464496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4405124" y="6309320"/>
            <a:ext cx="45719" cy="216024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2 Marcador de contenido"/>
          <p:cNvSpPr>
            <a:spLocks noGrp="1"/>
          </p:cNvSpPr>
          <p:nvPr>
            <p:ph type="body" sz="quarter" idx="4294967295"/>
          </p:nvPr>
        </p:nvSpPr>
        <p:spPr>
          <a:xfrm>
            <a:off x="4522465" y="1556792"/>
            <a:ext cx="940372" cy="3571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>
              <a:spcBef>
                <a:spcPts val="0"/>
              </a:spcBef>
              <a:buNone/>
            </a:pPr>
            <a:r>
              <a:rPr lang="es-ES" sz="1400" dirty="0" err="1" smtClean="0">
                <a:latin typeface="Segoe UI Light" panose="020B0502040204020203" pitchFamily="34" charset="0"/>
              </a:rPr>
              <a:t>Flow</a:t>
            </a:r>
            <a:endParaRPr lang="es-ES" sz="1400" dirty="0" smtClean="0">
              <a:latin typeface="Segoe UI Light" panose="020B0502040204020203" pitchFamily="34" charset="0"/>
            </a:endParaRPr>
          </a:p>
        </p:txBody>
      </p:sp>
      <p:sp>
        <p:nvSpPr>
          <p:cNvPr id="13" name="2 Marcador de contenido"/>
          <p:cNvSpPr>
            <a:spLocks noGrp="1"/>
          </p:cNvSpPr>
          <p:nvPr>
            <p:ph type="body" sz="quarter" idx="4294967295"/>
          </p:nvPr>
        </p:nvSpPr>
        <p:spPr>
          <a:xfrm>
            <a:off x="2771800" y="6237312"/>
            <a:ext cx="1584176" cy="35719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>
              <a:spcBef>
                <a:spcPts val="0"/>
              </a:spcBef>
              <a:buNone/>
            </a:pPr>
            <a:r>
              <a:rPr lang="es-ES" sz="1400" dirty="0" smtClean="0">
                <a:latin typeface="Segoe UI Light" panose="020B0502040204020203" pitchFamily="34" charset="0"/>
              </a:rPr>
              <a:t>Altura de Capa</a:t>
            </a:r>
          </a:p>
        </p:txBody>
      </p:sp>
      <p:sp>
        <p:nvSpPr>
          <p:cNvPr id="14" name="13 Abrir llave"/>
          <p:cNvSpPr/>
          <p:nvPr/>
        </p:nvSpPr>
        <p:spPr>
          <a:xfrm>
            <a:off x="4139952" y="6276478"/>
            <a:ext cx="123410" cy="248866"/>
          </a:xfrm>
          <a:prstGeom prst="leftBrace">
            <a:avLst>
              <a:gd name="adj1" fmla="val 12192"/>
              <a:gd name="adj2" fmla="val 52871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s-ES">
              <a:latin typeface="Segoe UI Light" panose="020B0502040204020203" pitchFamily="34" charset="0"/>
            </a:endParaRPr>
          </a:p>
        </p:txBody>
      </p:sp>
      <p:cxnSp>
        <p:nvCxnSpPr>
          <p:cNvPr id="15" name="14 Conector recto de flecha"/>
          <p:cNvCxnSpPr/>
          <p:nvPr/>
        </p:nvCxnSpPr>
        <p:spPr>
          <a:xfrm>
            <a:off x="4499992" y="6400911"/>
            <a:ext cx="797643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2 Marcador de contenido"/>
          <p:cNvSpPr>
            <a:spLocks noGrp="1"/>
          </p:cNvSpPr>
          <p:nvPr>
            <p:ph type="body" sz="quarter" idx="4294967295"/>
          </p:nvPr>
        </p:nvSpPr>
        <p:spPr>
          <a:xfrm>
            <a:off x="5297635" y="6174975"/>
            <a:ext cx="1584176" cy="3571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>
              <a:spcBef>
                <a:spcPts val="0"/>
              </a:spcBef>
              <a:buNone/>
            </a:pPr>
            <a:r>
              <a:rPr lang="es-ES" sz="1400" dirty="0" smtClean="0">
                <a:latin typeface="Segoe UI Light" panose="020B0502040204020203" pitchFamily="34" charset="0"/>
              </a:rPr>
              <a:t>Velocidad</a:t>
            </a:r>
          </a:p>
        </p:txBody>
      </p:sp>
      <p:sp>
        <p:nvSpPr>
          <p:cNvPr id="19" name="2 Marcador de contenido"/>
          <p:cNvSpPr>
            <a:spLocks noGrp="1"/>
          </p:cNvSpPr>
          <p:nvPr>
            <p:ph type="body" sz="quarter" idx="4294967295"/>
          </p:nvPr>
        </p:nvSpPr>
        <p:spPr>
          <a:xfrm>
            <a:off x="895324" y="993509"/>
            <a:ext cx="7534328" cy="3571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ca-ES" sz="1800" b="1" dirty="0" smtClean="0">
                <a:latin typeface="Segoe UI Light" panose="020B0502040204020203" pitchFamily="34" charset="0"/>
              </a:rPr>
              <a:t>Slic3r: </a:t>
            </a:r>
            <a:r>
              <a:rPr lang="ca-ES" sz="1800" b="1" dirty="0" err="1">
                <a:latin typeface="Segoe UI Light" panose="020B0502040204020203" pitchFamily="34" charset="0"/>
              </a:rPr>
              <a:t>P</a:t>
            </a:r>
            <a:r>
              <a:rPr lang="ca-ES" sz="1800" b="1" dirty="0" err="1" smtClean="0">
                <a:latin typeface="Segoe UI Light" panose="020B0502040204020203" pitchFamily="34" charset="0"/>
              </a:rPr>
              <a:t>arámetros</a:t>
            </a:r>
            <a:r>
              <a:rPr lang="ca-ES" sz="1800" b="1" dirty="0" smtClean="0">
                <a:latin typeface="Segoe UI Light" panose="020B0502040204020203" pitchFamily="34" charset="0"/>
              </a:rPr>
              <a:t> de </a:t>
            </a:r>
            <a:r>
              <a:rPr lang="ca-ES" sz="1800" b="1" dirty="0" err="1" smtClean="0">
                <a:latin typeface="Segoe UI Light" panose="020B0502040204020203" pitchFamily="34" charset="0"/>
              </a:rPr>
              <a:t>impresión</a:t>
            </a:r>
            <a:endParaRPr lang="ca-ES" sz="1800" b="1" dirty="0" smtClean="0">
              <a:latin typeface="Segoe UI Light" panose="020B0502040204020203" pitchFamily="34" charset="0"/>
            </a:endParaRPr>
          </a:p>
        </p:txBody>
      </p:sp>
      <p:sp>
        <p:nvSpPr>
          <p:cNvPr id="16" name="4 Título"/>
          <p:cNvSpPr>
            <a:spLocks noGrp="1"/>
          </p:cNvSpPr>
          <p:nvPr>
            <p:ph type="ctrTitle"/>
          </p:nvPr>
        </p:nvSpPr>
        <p:spPr>
          <a:xfrm>
            <a:off x="642910" y="178799"/>
            <a:ext cx="5857916" cy="369881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sz="2000" dirty="0" smtClean="0">
                <a:latin typeface="Segoe UI Light" panose="020B0502040204020203" pitchFamily="34" charset="0"/>
              </a:rPr>
              <a:t>Manual de </a:t>
            </a:r>
            <a:r>
              <a:rPr sz="2000" dirty="0" err="1" smtClean="0">
                <a:latin typeface="Segoe UI Light" panose="020B0502040204020203" pitchFamily="34" charset="0"/>
              </a:rPr>
              <a:t>impresión</a:t>
            </a:r>
            <a:endParaRPr lang="es-ES" sz="20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2206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84248" y="980728"/>
            <a:ext cx="7534328" cy="357190"/>
          </a:xfrm>
        </p:spPr>
        <p:txBody>
          <a:bodyPr>
            <a:noAutofit/>
          </a:bodyPr>
          <a:lstStyle/>
          <a:p>
            <a:pPr marL="0">
              <a:lnSpc>
                <a:spcPct val="170000"/>
              </a:lnSpc>
              <a:spcBef>
                <a:spcPts val="0"/>
              </a:spcBef>
              <a:buNone/>
            </a:pPr>
            <a:r>
              <a:rPr sz="1800" dirty="0" smtClean="0">
                <a:latin typeface="Segoe UI Light" panose="020B0502040204020203" pitchFamily="34" charset="0"/>
              </a:rPr>
              <a:t>Slic3r: </a:t>
            </a:r>
            <a:r>
              <a:rPr sz="1800" dirty="0" err="1" smtClean="0">
                <a:latin typeface="Segoe UI Light" panose="020B0502040204020203" pitchFamily="34" charset="0"/>
              </a:rPr>
              <a:t>Estrategia</a:t>
            </a:r>
            <a:r>
              <a:rPr sz="1800" dirty="0" smtClean="0">
                <a:latin typeface="Segoe UI Light" panose="020B0502040204020203" pitchFamily="34" charset="0"/>
              </a:rPr>
              <a:t> de </a:t>
            </a:r>
            <a:r>
              <a:rPr sz="1800" dirty="0" err="1" smtClean="0">
                <a:latin typeface="Segoe UI Light" panose="020B0502040204020203" pitchFamily="34" charset="0"/>
              </a:rPr>
              <a:t>construcción</a:t>
            </a:r>
            <a:endParaRPr lang="es-ES" sz="1800" dirty="0" smtClean="0">
              <a:latin typeface="Segoe UI Light" panose="020B0502040204020203" pitchFamily="34" charset="0"/>
            </a:endParaRPr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>
          <a:xfrm>
            <a:off x="683568" y="1484784"/>
            <a:ext cx="7715304" cy="2664296"/>
          </a:xfrm>
        </p:spPr>
        <p:txBody>
          <a:bodyPr/>
          <a:lstStyle/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err="1" smtClean="0">
                <a:latin typeface="Segoe UI Light" panose="020B0502040204020203" pitchFamily="34" charset="0"/>
              </a:rPr>
              <a:t>Autohome</a:t>
            </a:r>
            <a:endParaRPr sz="1600" dirty="0">
              <a:latin typeface="Segoe UI Light" panose="020B0502040204020203" pitchFamily="34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err="1" smtClean="0">
                <a:latin typeface="Segoe UI Light" panose="020B0502040204020203" pitchFamily="34" charset="0"/>
              </a:rPr>
              <a:t>Skirt</a:t>
            </a:r>
            <a:r>
              <a:rPr sz="1600" dirty="0" smtClean="0">
                <a:latin typeface="Segoe UI Light" panose="020B0502040204020203" pitchFamily="34" charset="0"/>
              </a:rPr>
              <a:t>: Purgado del extrusor antes de la pieza</a:t>
            </a:r>
            <a:endParaRPr sz="1600" dirty="0">
              <a:latin typeface="Segoe UI Light" panose="020B0502040204020203" pitchFamily="34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smtClean="0">
                <a:latin typeface="Segoe UI Light" panose="020B0502040204020203" pitchFamily="34" charset="0"/>
              </a:rPr>
              <a:t>Impresión de capa:</a:t>
            </a:r>
          </a:p>
          <a:p>
            <a:pPr marL="800100" lvl="2">
              <a:lnSpc>
                <a:spcPct val="150000"/>
              </a:lnSpc>
              <a:spcBef>
                <a:spcPts val="0"/>
              </a:spcBef>
            </a:pPr>
            <a:r>
              <a:rPr sz="1600" dirty="0" err="1" smtClean="0">
                <a:latin typeface="Segoe UI Light" panose="020B0502040204020203" pitchFamily="34" charset="0"/>
              </a:rPr>
              <a:t>Perímetros</a:t>
            </a:r>
            <a:r>
              <a:rPr sz="1600" dirty="0" smtClean="0">
                <a:latin typeface="Segoe UI Light" panose="020B0502040204020203" pitchFamily="34" charset="0"/>
              </a:rPr>
              <a:t>: Parte exterior de la </a:t>
            </a:r>
            <a:r>
              <a:rPr sz="1600" dirty="0" err="1" smtClean="0">
                <a:latin typeface="Segoe UI Light" panose="020B0502040204020203" pitchFamily="34" charset="0"/>
              </a:rPr>
              <a:t>pieza</a:t>
            </a:r>
            <a:r>
              <a:rPr sz="1600" dirty="0">
                <a:latin typeface="Segoe UI Light" panose="020B0502040204020203" pitchFamily="34" charset="0"/>
              </a:rPr>
              <a:t> </a:t>
            </a:r>
            <a:r>
              <a:rPr sz="1600" dirty="0" smtClean="0">
                <a:latin typeface="Segoe UI Light" panose="020B0502040204020203" pitchFamily="34" charset="0"/>
              </a:rPr>
              <a:t>(la </a:t>
            </a:r>
            <a:r>
              <a:rPr sz="1600" dirty="0" err="1" smtClean="0">
                <a:latin typeface="Segoe UI Light" panose="020B0502040204020203" pitchFamily="34" charset="0"/>
              </a:rPr>
              <a:t>piel</a:t>
            </a:r>
            <a:r>
              <a:rPr sz="1600" dirty="0" smtClean="0">
                <a:latin typeface="Segoe UI Light" panose="020B0502040204020203" pitchFamily="34" charset="0"/>
              </a:rPr>
              <a:t> de la </a:t>
            </a:r>
            <a:r>
              <a:rPr sz="1600" dirty="0" err="1" smtClean="0">
                <a:latin typeface="Segoe UI Light" panose="020B0502040204020203" pitchFamily="34" charset="0"/>
              </a:rPr>
              <a:t>pieza</a:t>
            </a:r>
            <a:r>
              <a:rPr sz="1600" dirty="0" smtClean="0">
                <a:latin typeface="Segoe UI Light" panose="020B0502040204020203" pitchFamily="34" charset="0"/>
              </a:rPr>
              <a:t>)</a:t>
            </a:r>
            <a:endParaRPr lang="es-ES" sz="1600" dirty="0" smtClean="0">
              <a:latin typeface="Segoe UI Light" panose="020B0502040204020203" pitchFamily="34" charset="0"/>
            </a:endParaRPr>
          </a:p>
          <a:p>
            <a:pPr marL="800100" lvl="2">
              <a:lnSpc>
                <a:spcPct val="150000"/>
              </a:lnSpc>
              <a:spcBef>
                <a:spcPts val="0"/>
              </a:spcBef>
            </a:pPr>
            <a:r>
              <a:rPr lang="es-ES" sz="1600" dirty="0" err="1" smtClean="0">
                <a:latin typeface="Segoe UI Light" panose="020B0502040204020203" pitchFamily="34" charset="0"/>
              </a:rPr>
              <a:t>Infill</a:t>
            </a:r>
            <a:r>
              <a:rPr lang="es-ES" sz="1600" dirty="0" smtClean="0">
                <a:latin typeface="Segoe UI Light" panose="020B0502040204020203" pitchFamily="34" charset="0"/>
              </a:rPr>
              <a:t>: Parte interior de la pieza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Entrega </a:t>
            </a:r>
            <a:r>
              <a:rPr lang="es-ES" sz="1600" dirty="0">
                <a:latin typeface="Segoe UI Light" panose="020B0502040204020203" pitchFamily="34" charset="0"/>
              </a:rPr>
              <a:t>de </a:t>
            </a:r>
            <a:r>
              <a:rPr lang="es-ES" sz="1600" dirty="0" smtClean="0">
                <a:latin typeface="Segoe UI Light" panose="020B0502040204020203" pitchFamily="34" charset="0"/>
              </a:rPr>
              <a:t>pieza</a:t>
            </a:r>
            <a:endParaRPr lang="es-ES" sz="1600" dirty="0">
              <a:latin typeface="Segoe UI Light" panose="020B0502040204020203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3261783"/>
            <a:ext cx="3605736" cy="337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84248" y="980728"/>
            <a:ext cx="7534328" cy="357190"/>
          </a:xfrm>
        </p:spPr>
        <p:txBody>
          <a:bodyPr>
            <a:noAutofit/>
          </a:bodyPr>
          <a:lstStyle/>
          <a:p>
            <a:pPr marL="0">
              <a:lnSpc>
                <a:spcPct val="170000"/>
              </a:lnSpc>
              <a:spcBef>
                <a:spcPts val="0"/>
              </a:spcBef>
              <a:buNone/>
            </a:pPr>
            <a:r>
              <a:rPr sz="1800" dirty="0" smtClean="0">
                <a:latin typeface="Segoe UI Light" panose="020B0502040204020203" pitchFamily="34" charset="0"/>
              </a:rPr>
              <a:t>Slic3r: </a:t>
            </a:r>
            <a:r>
              <a:rPr sz="1800" dirty="0" err="1" smtClean="0">
                <a:latin typeface="Segoe UI Light" panose="020B0502040204020203" pitchFamily="34" charset="0"/>
              </a:rPr>
              <a:t>Estrategia</a:t>
            </a:r>
            <a:r>
              <a:rPr sz="1800" dirty="0" smtClean="0">
                <a:latin typeface="Segoe UI Light" panose="020B0502040204020203" pitchFamily="34" charset="0"/>
              </a:rPr>
              <a:t> de </a:t>
            </a:r>
            <a:r>
              <a:rPr sz="1800" dirty="0" err="1" smtClean="0">
                <a:latin typeface="Segoe UI Light" panose="020B0502040204020203" pitchFamily="34" charset="0"/>
              </a:rPr>
              <a:t>construcción</a:t>
            </a:r>
            <a:endParaRPr lang="es-ES" sz="1800" dirty="0" smtClean="0">
              <a:latin typeface="Segoe UI Light" panose="020B0502040204020203" pitchFamily="34" charset="0"/>
            </a:endParaRPr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>
          <a:xfrm>
            <a:off x="683568" y="1484784"/>
            <a:ext cx="7715304" cy="2664296"/>
          </a:xfrm>
        </p:spPr>
        <p:txBody>
          <a:bodyPr/>
          <a:lstStyle/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err="1" smtClean="0">
                <a:latin typeface="Segoe UI Light" panose="020B0502040204020203" pitchFamily="34" charset="0"/>
              </a:rPr>
              <a:t>Autohome</a:t>
            </a:r>
            <a:endParaRPr sz="1600" dirty="0">
              <a:latin typeface="Segoe UI Light" panose="020B0502040204020203" pitchFamily="34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err="1" smtClean="0">
                <a:latin typeface="Segoe UI Light" panose="020B0502040204020203" pitchFamily="34" charset="0"/>
              </a:rPr>
              <a:t>Skirt</a:t>
            </a:r>
            <a:r>
              <a:rPr sz="1600" dirty="0" smtClean="0">
                <a:latin typeface="Segoe UI Light" panose="020B0502040204020203" pitchFamily="34" charset="0"/>
              </a:rPr>
              <a:t>: Purgado del extrusor antes de la pieza</a:t>
            </a:r>
            <a:endParaRPr sz="1600" dirty="0">
              <a:latin typeface="Segoe UI Light" panose="020B0502040204020203" pitchFamily="34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smtClean="0">
                <a:latin typeface="Segoe UI Light" panose="020B0502040204020203" pitchFamily="34" charset="0"/>
              </a:rPr>
              <a:t>Impresión de capa:</a:t>
            </a:r>
          </a:p>
          <a:p>
            <a:pPr marL="800100" lvl="2">
              <a:lnSpc>
                <a:spcPct val="150000"/>
              </a:lnSpc>
              <a:spcBef>
                <a:spcPts val="0"/>
              </a:spcBef>
            </a:pPr>
            <a:r>
              <a:rPr sz="1600" dirty="0" err="1" smtClean="0">
                <a:latin typeface="Segoe UI Light" panose="020B0502040204020203" pitchFamily="34" charset="0"/>
              </a:rPr>
              <a:t>Perímetros</a:t>
            </a:r>
            <a:r>
              <a:rPr sz="1600" dirty="0" smtClean="0">
                <a:latin typeface="Segoe UI Light" panose="020B0502040204020203" pitchFamily="34" charset="0"/>
              </a:rPr>
              <a:t>: Parte exterior de la </a:t>
            </a:r>
            <a:r>
              <a:rPr sz="1600" dirty="0" err="1" smtClean="0">
                <a:latin typeface="Segoe UI Light" panose="020B0502040204020203" pitchFamily="34" charset="0"/>
              </a:rPr>
              <a:t>pieza</a:t>
            </a:r>
            <a:r>
              <a:rPr sz="1600" dirty="0">
                <a:latin typeface="Segoe UI Light" panose="020B0502040204020203" pitchFamily="34" charset="0"/>
              </a:rPr>
              <a:t> </a:t>
            </a:r>
            <a:r>
              <a:rPr sz="1600" dirty="0" smtClean="0">
                <a:latin typeface="Segoe UI Light" panose="020B0502040204020203" pitchFamily="34" charset="0"/>
              </a:rPr>
              <a:t>(la </a:t>
            </a:r>
            <a:r>
              <a:rPr sz="1600" dirty="0" err="1" smtClean="0">
                <a:latin typeface="Segoe UI Light" panose="020B0502040204020203" pitchFamily="34" charset="0"/>
              </a:rPr>
              <a:t>piel</a:t>
            </a:r>
            <a:r>
              <a:rPr sz="1600" dirty="0" smtClean="0">
                <a:latin typeface="Segoe UI Light" panose="020B0502040204020203" pitchFamily="34" charset="0"/>
              </a:rPr>
              <a:t> de la </a:t>
            </a:r>
            <a:r>
              <a:rPr sz="1600" dirty="0" err="1" smtClean="0">
                <a:latin typeface="Segoe UI Light" panose="020B0502040204020203" pitchFamily="34" charset="0"/>
              </a:rPr>
              <a:t>pieza</a:t>
            </a:r>
            <a:r>
              <a:rPr sz="1600" dirty="0" smtClean="0">
                <a:latin typeface="Segoe UI Light" panose="020B0502040204020203" pitchFamily="34" charset="0"/>
              </a:rPr>
              <a:t>)</a:t>
            </a:r>
            <a:endParaRPr lang="es-ES" sz="1600" dirty="0" smtClean="0">
              <a:latin typeface="Segoe UI Light" panose="020B0502040204020203" pitchFamily="34" charset="0"/>
            </a:endParaRPr>
          </a:p>
          <a:p>
            <a:pPr marL="800100" lvl="2">
              <a:lnSpc>
                <a:spcPct val="150000"/>
              </a:lnSpc>
              <a:spcBef>
                <a:spcPts val="0"/>
              </a:spcBef>
            </a:pPr>
            <a:r>
              <a:rPr lang="es-ES" sz="1600" dirty="0" err="1" smtClean="0">
                <a:latin typeface="Segoe UI Light" panose="020B0502040204020203" pitchFamily="34" charset="0"/>
              </a:rPr>
              <a:t>Infill</a:t>
            </a:r>
            <a:r>
              <a:rPr lang="es-ES" sz="1600" dirty="0" smtClean="0">
                <a:latin typeface="Segoe UI Light" panose="020B0502040204020203" pitchFamily="34" charset="0"/>
              </a:rPr>
              <a:t>: Parte interior de la pieza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Entrega </a:t>
            </a:r>
            <a:r>
              <a:rPr lang="es-ES" sz="1600" dirty="0">
                <a:latin typeface="Segoe UI Light" panose="020B0502040204020203" pitchFamily="34" charset="0"/>
              </a:rPr>
              <a:t>de </a:t>
            </a:r>
            <a:r>
              <a:rPr lang="es-ES" sz="1600" dirty="0" smtClean="0">
                <a:latin typeface="Segoe UI Light" panose="020B0502040204020203" pitchFamily="34" charset="0"/>
              </a:rPr>
              <a:t>pieza</a:t>
            </a:r>
            <a:endParaRPr lang="es-ES" sz="1600" dirty="0">
              <a:latin typeface="Segoe UI Light" panose="020B0502040204020203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4572001" y="3222296"/>
            <a:ext cx="3605736" cy="3412836"/>
            <a:chOff x="5213746" y="3828576"/>
            <a:chExt cx="2965186" cy="280655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13746" y="3861048"/>
              <a:ext cx="2965186" cy="2774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13746" y="3828576"/>
              <a:ext cx="2965186" cy="2806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155697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84248" y="980728"/>
            <a:ext cx="7534328" cy="357190"/>
          </a:xfrm>
        </p:spPr>
        <p:txBody>
          <a:bodyPr>
            <a:noAutofit/>
          </a:bodyPr>
          <a:lstStyle/>
          <a:p>
            <a:pPr marL="0">
              <a:lnSpc>
                <a:spcPct val="170000"/>
              </a:lnSpc>
              <a:spcBef>
                <a:spcPts val="0"/>
              </a:spcBef>
              <a:buNone/>
            </a:pPr>
            <a:r>
              <a:rPr sz="1800" dirty="0" smtClean="0">
                <a:latin typeface="Segoe UI Light" panose="020B0502040204020203" pitchFamily="34" charset="0"/>
              </a:rPr>
              <a:t>Slic3r: </a:t>
            </a:r>
            <a:r>
              <a:rPr sz="1800" dirty="0" err="1" smtClean="0">
                <a:latin typeface="Segoe UI Light" panose="020B0502040204020203" pitchFamily="34" charset="0"/>
              </a:rPr>
              <a:t>Estrategia</a:t>
            </a:r>
            <a:r>
              <a:rPr sz="1800" dirty="0" smtClean="0">
                <a:latin typeface="Segoe UI Light" panose="020B0502040204020203" pitchFamily="34" charset="0"/>
              </a:rPr>
              <a:t> de </a:t>
            </a:r>
            <a:r>
              <a:rPr sz="1800" dirty="0" err="1" smtClean="0">
                <a:latin typeface="Segoe UI Light" panose="020B0502040204020203" pitchFamily="34" charset="0"/>
              </a:rPr>
              <a:t>construcción</a:t>
            </a:r>
            <a:endParaRPr lang="es-ES" sz="1800" dirty="0" smtClean="0">
              <a:latin typeface="Segoe UI Light" panose="020B0502040204020203" pitchFamily="34" charset="0"/>
            </a:endParaRPr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>
          <a:xfrm>
            <a:off x="683568" y="1484784"/>
            <a:ext cx="7715304" cy="2664296"/>
          </a:xfrm>
        </p:spPr>
        <p:txBody>
          <a:bodyPr/>
          <a:lstStyle/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err="1" smtClean="0">
                <a:latin typeface="Segoe UI Light" panose="020B0502040204020203" pitchFamily="34" charset="0"/>
              </a:rPr>
              <a:t>Autohome</a:t>
            </a:r>
            <a:endParaRPr sz="1600" dirty="0">
              <a:latin typeface="Segoe UI Light" panose="020B0502040204020203" pitchFamily="34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err="1" smtClean="0">
                <a:latin typeface="Segoe UI Light" panose="020B0502040204020203" pitchFamily="34" charset="0"/>
              </a:rPr>
              <a:t>Skirt</a:t>
            </a:r>
            <a:r>
              <a:rPr sz="1600" dirty="0" smtClean="0">
                <a:latin typeface="Segoe UI Light" panose="020B0502040204020203" pitchFamily="34" charset="0"/>
              </a:rPr>
              <a:t>: Purgado del extrusor antes de la pieza</a:t>
            </a:r>
            <a:endParaRPr sz="1600" dirty="0">
              <a:latin typeface="Segoe UI Light" panose="020B0502040204020203" pitchFamily="34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smtClean="0">
                <a:latin typeface="Segoe UI Light" panose="020B0502040204020203" pitchFamily="34" charset="0"/>
              </a:rPr>
              <a:t>Impresión de capa:</a:t>
            </a:r>
          </a:p>
          <a:p>
            <a:pPr marL="800100" lvl="2">
              <a:lnSpc>
                <a:spcPct val="150000"/>
              </a:lnSpc>
              <a:spcBef>
                <a:spcPts val="0"/>
              </a:spcBef>
            </a:pPr>
            <a:r>
              <a:rPr sz="1600" dirty="0" err="1" smtClean="0">
                <a:latin typeface="Segoe UI Light" panose="020B0502040204020203" pitchFamily="34" charset="0"/>
              </a:rPr>
              <a:t>Perímetros</a:t>
            </a:r>
            <a:r>
              <a:rPr sz="1600" dirty="0" smtClean="0">
                <a:latin typeface="Segoe UI Light" panose="020B0502040204020203" pitchFamily="34" charset="0"/>
              </a:rPr>
              <a:t>: Parte exterior de la </a:t>
            </a:r>
            <a:r>
              <a:rPr sz="1600" dirty="0" err="1" smtClean="0">
                <a:latin typeface="Segoe UI Light" panose="020B0502040204020203" pitchFamily="34" charset="0"/>
              </a:rPr>
              <a:t>pieza</a:t>
            </a:r>
            <a:r>
              <a:rPr sz="1600" dirty="0">
                <a:latin typeface="Segoe UI Light" panose="020B0502040204020203" pitchFamily="34" charset="0"/>
              </a:rPr>
              <a:t> </a:t>
            </a:r>
            <a:r>
              <a:rPr sz="1600" dirty="0" smtClean="0">
                <a:latin typeface="Segoe UI Light" panose="020B0502040204020203" pitchFamily="34" charset="0"/>
              </a:rPr>
              <a:t>(la </a:t>
            </a:r>
            <a:r>
              <a:rPr sz="1600" dirty="0" err="1" smtClean="0">
                <a:latin typeface="Segoe UI Light" panose="020B0502040204020203" pitchFamily="34" charset="0"/>
              </a:rPr>
              <a:t>piel</a:t>
            </a:r>
            <a:r>
              <a:rPr sz="1600" dirty="0" smtClean="0">
                <a:latin typeface="Segoe UI Light" panose="020B0502040204020203" pitchFamily="34" charset="0"/>
              </a:rPr>
              <a:t> de la </a:t>
            </a:r>
            <a:r>
              <a:rPr sz="1600" dirty="0" err="1" smtClean="0">
                <a:latin typeface="Segoe UI Light" panose="020B0502040204020203" pitchFamily="34" charset="0"/>
              </a:rPr>
              <a:t>pieza</a:t>
            </a:r>
            <a:r>
              <a:rPr sz="1600" dirty="0" smtClean="0">
                <a:latin typeface="Segoe UI Light" panose="020B0502040204020203" pitchFamily="34" charset="0"/>
              </a:rPr>
              <a:t>)</a:t>
            </a:r>
            <a:endParaRPr lang="es-ES" sz="1600" dirty="0" smtClean="0">
              <a:latin typeface="Segoe UI Light" panose="020B0502040204020203" pitchFamily="34" charset="0"/>
            </a:endParaRPr>
          </a:p>
          <a:p>
            <a:pPr marL="800100" lvl="2">
              <a:lnSpc>
                <a:spcPct val="150000"/>
              </a:lnSpc>
              <a:spcBef>
                <a:spcPts val="0"/>
              </a:spcBef>
            </a:pPr>
            <a:r>
              <a:rPr lang="es-ES" sz="1600" dirty="0" err="1" smtClean="0">
                <a:latin typeface="Segoe UI Light" panose="020B0502040204020203" pitchFamily="34" charset="0"/>
              </a:rPr>
              <a:t>Infill</a:t>
            </a:r>
            <a:r>
              <a:rPr lang="es-ES" sz="1600" dirty="0" smtClean="0">
                <a:latin typeface="Segoe UI Light" panose="020B0502040204020203" pitchFamily="34" charset="0"/>
              </a:rPr>
              <a:t>: Parte interior de la pieza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Entrega </a:t>
            </a:r>
            <a:r>
              <a:rPr lang="es-ES" sz="1600" dirty="0">
                <a:latin typeface="Segoe UI Light" panose="020B0502040204020203" pitchFamily="34" charset="0"/>
              </a:rPr>
              <a:t>de </a:t>
            </a:r>
            <a:r>
              <a:rPr lang="es-ES" sz="1600" dirty="0" smtClean="0">
                <a:latin typeface="Segoe UI Light" panose="020B0502040204020203" pitchFamily="34" charset="0"/>
              </a:rPr>
              <a:t>pieza</a:t>
            </a:r>
            <a:endParaRPr lang="es-ES" sz="1600" dirty="0">
              <a:latin typeface="Segoe UI Light" panose="020B0502040204020203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4572001" y="3193086"/>
            <a:ext cx="3605737" cy="3442046"/>
            <a:chOff x="5213746" y="3804555"/>
            <a:chExt cx="2965187" cy="2830575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13746" y="3861048"/>
              <a:ext cx="2965186" cy="2774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13746" y="3828576"/>
              <a:ext cx="2965186" cy="2806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13747" y="3804555"/>
              <a:ext cx="2965186" cy="2807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155697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84248" y="980728"/>
            <a:ext cx="7534328" cy="357190"/>
          </a:xfrm>
        </p:spPr>
        <p:txBody>
          <a:bodyPr>
            <a:noAutofit/>
          </a:bodyPr>
          <a:lstStyle/>
          <a:p>
            <a:pPr marL="0">
              <a:lnSpc>
                <a:spcPct val="170000"/>
              </a:lnSpc>
              <a:spcBef>
                <a:spcPts val="0"/>
              </a:spcBef>
              <a:buNone/>
            </a:pPr>
            <a:r>
              <a:rPr sz="1800" dirty="0" smtClean="0">
                <a:latin typeface="Segoe UI Light" panose="020B0502040204020203" pitchFamily="34" charset="0"/>
              </a:rPr>
              <a:t>Slic3r: </a:t>
            </a:r>
            <a:r>
              <a:rPr sz="1800" dirty="0" err="1" smtClean="0">
                <a:latin typeface="Segoe UI Light" panose="020B0502040204020203" pitchFamily="34" charset="0"/>
              </a:rPr>
              <a:t>Estrategia</a:t>
            </a:r>
            <a:r>
              <a:rPr sz="1800" dirty="0" smtClean="0">
                <a:latin typeface="Segoe UI Light" panose="020B0502040204020203" pitchFamily="34" charset="0"/>
              </a:rPr>
              <a:t> de </a:t>
            </a:r>
            <a:r>
              <a:rPr sz="1800" dirty="0" err="1" smtClean="0">
                <a:latin typeface="Segoe UI Light" panose="020B0502040204020203" pitchFamily="34" charset="0"/>
              </a:rPr>
              <a:t>construcción</a:t>
            </a:r>
            <a:endParaRPr lang="es-ES" sz="1800" dirty="0" smtClean="0">
              <a:latin typeface="Segoe UI Light" panose="020B0502040204020203" pitchFamily="34" charset="0"/>
            </a:endParaRPr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>
          <a:xfrm>
            <a:off x="683568" y="1484784"/>
            <a:ext cx="7715304" cy="2664296"/>
          </a:xfrm>
        </p:spPr>
        <p:txBody>
          <a:bodyPr/>
          <a:lstStyle/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err="1" smtClean="0">
                <a:latin typeface="Segoe UI Light" panose="020B0502040204020203" pitchFamily="34" charset="0"/>
              </a:rPr>
              <a:t>Autohome</a:t>
            </a:r>
            <a:endParaRPr sz="1600" dirty="0">
              <a:latin typeface="Segoe UI Light" panose="020B0502040204020203" pitchFamily="34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err="1" smtClean="0">
                <a:latin typeface="Segoe UI Light" panose="020B0502040204020203" pitchFamily="34" charset="0"/>
              </a:rPr>
              <a:t>Skirt</a:t>
            </a:r>
            <a:r>
              <a:rPr sz="1600" dirty="0" smtClean="0">
                <a:latin typeface="Segoe UI Light" panose="020B0502040204020203" pitchFamily="34" charset="0"/>
              </a:rPr>
              <a:t>: Purgado del extrusor antes de la pieza</a:t>
            </a:r>
            <a:endParaRPr sz="1600" dirty="0">
              <a:latin typeface="Segoe UI Light" panose="020B0502040204020203" pitchFamily="34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smtClean="0">
                <a:latin typeface="Segoe UI Light" panose="020B0502040204020203" pitchFamily="34" charset="0"/>
              </a:rPr>
              <a:t>Impresión de capa:</a:t>
            </a:r>
          </a:p>
          <a:p>
            <a:pPr marL="800100" lvl="2">
              <a:lnSpc>
                <a:spcPct val="150000"/>
              </a:lnSpc>
              <a:spcBef>
                <a:spcPts val="0"/>
              </a:spcBef>
            </a:pPr>
            <a:r>
              <a:rPr sz="1600" dirty="0" err="1" smtClean="0">
                <a:latin typeface="Segoe UI Light" panose="020B0502040204020203" pitchFamily="34" charset="0"/>
              </a:rPr>
              <a:t>Perímetros</a:t>
            </a:r>
            <a:r>
              <a:rPr sz="1600" dirty="0" smtClean="0">
                <a:latin typeface="Segoe UI Light" panose="020B0502040204020203" pitchFamily="34" charset="0"/>
              </a:rPr>
              <a:t>: Parte exterior de la </a:t>
            </a:r>
            <a:r>
              <a:rPr sz="1600" dirty="0" err="1" smtClean="0">
                <a:latin typeface="Segoe UI Light" panose="020B0502040204020203" pitchFamily="34" charset="0"/>
              </a:rPr>
              <a:t>pieza</a:t>
            </a:r>
            <a:r>
              <a:rPr sz="1600" dirty="0">
                <a:latin typeface="Segoe UI Light" panose="020B0502040204020203" pitchFamily="34" charset="0"/>
              </a:rPr>
              <a:t> </a:t>
            </a:r>
            <a:r>
              <a:rPr sz="1600" dirty="0" smtClean="0">
                <a:latin typeface="Segoe UI Light" panose="020B0502040204020203" pitchFamily="34" charset="0"/>
              </a:rPr>
              <a:t>(la </a:t>
            </a:r>
            <a:r>
              <a:rPr sz="1600" dirty="0" err="1" smtClean="0">
                <a:latin typeface="Segoe UI Light" panose="020B0502040204020203" pitchFamily="34" charset="0"/>
              </a:rPr>
              <a:t>piel</a:t>
            </a:r>
            <a:r>
              <a:rPr sz="1600" dirty="0" smtClean="0">
                <a:latin typeface="Segoe UI Light" panose="020B0502040204020203" pitchFamily="34" charset="0"/>
              </a:rPr>
              <a:t> de la </a:t>
            </a:r>
            <a:r>
              <a:rPr sz="1600" dirty="0" err="1" smtClean="0">
                <a:latin typeface="Segoe UI Light" panose="020B0502040204020203" pitchFamily="34" charset="0"/>
              </a:rPr>
              <a:t>pieza</a:t>
            </a:r>
            <a:r>
              <a:rPr sz="1600" dirty="0" smtClean="0">
                <a:latin typeface="Segoe UI Light" panose="020B0502040204020203" pitchFamily="34" charset="0"/>
              </a:rPr>
              <a:t>)</a:t>
            </a:r>
            <a:endParaRPr lang="es-ES" sz="1600" dirty="0" smtClean="0">
              <a:latin typeface="Segoe UI Light" panose="020B0502040204020203" pitchFamily="34" charset="0"/>
            </a:endParaRPr>
          </a:p>
          <a:p>
            <a:pPr marL="800100" lvl="2">
              <a:lnSpc>
                <a:spcPct val="150000"/>
              </a:lnSpc>
              <a:spcBef>
                <a:spcPts val="0"/>
              </a:spcBef>
            </a:pPr>
            <a:r>
              <a:rPr lang="es-ES" sz="1600" dirty="0" err="1" smtClean="0">
                <a:latin typeface="Segoe UI Light" panose="020B0502040204020203" pitchFamily="34" charset="0"/>
              </a:rPr>
              <a:t>Infill</a:t>
            </a:r>
            <a:r>
              <a:rPr lang="es-ES" sz="1600" dirty="0" smtClean="0">
                <a:latin typeface="Segoe UI Light" panose="020B0502040204020203" pitchFamily="34" charset="0"/>
              </a:rPr>
              <a:t>: Parte interior de la pieza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Entrega </a:t>
            </a:r>
            <a:r>
              <a:rPr lang="es-ES" sz="1600" dirty="0">
                <a:latin typeface="Segoe UI Light" panose="020B0502040204020203" pitchFamily="34" charset="0"/>
              </a:rPr>
              <a:t>de </a:t>
            </a:r>
            <a:r>
              <a:rPr lang="es-ES" sz="1600" dirty="0" smtClean="0">
                <a:latin typeface="Segoe UI Light" panose="020B0502040204020203" pitchFamily="34" charset="0"/>
              </a:rPr>
              <a:t>pieza</a:t>
            </a:r>
            <a:endParaRPr lang="es-ES" sz="1600" dirty="0">
              <a:latin typeface="Segoe UI Light" panose="020B0502040204020203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4572001" y="3190674"/>
            <a:ext cx="3605737" cy="3444457"/>
            <a:chOff x="5213746" y="3802572"/>
            <a:chExt cx="2965187" cy="283255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13746" y="3861048"/>
              <a:ext cx="2965186" cy="2774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13746" y="3828576"/>
              <a:ext cx="2965186" cy="2806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13747" y="3804555"/>
              <a:ext cx="2965186" cy="2807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13746" y="3802572"/>
              <a:ext cx="2955120" cy="2809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155697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84248" y="980728"/>
            <a:ext cx="7534328" cy="357190"/>
          </a:xfrm>
        </p:spPr>
        <p:txBody>
          <a:bodyPr>
            <a:noAutofit/>
          </a:bodyPr>
          <a:lstStyle/>
          <a:p>
            <a:pPr marL="0">
              <a:lnSpc>
                <a:spcPct val="170000"/>
              </a:lnSpc>
              <a:spcBef>
                <a:spcPts val="0"/>
              </a:spcBef>
              <a:buNone/>
            </a:pPr>
            <a:r>
              <a:rPr sz="1800" dirty="0" smtClean="0">
                <a:latin typeface="Segoe UI Light" panose="020B0502040204020203" pitchFamily="34" charset="0"/>
              </a:rPr>
              <a:t>Slic3r: </a:t>
            </a:r>
            <a:r>
              <a:rPr sz="1800" dirty="0" err="1" smtClean="0">
                <a:latin typeface="Segoe UI Light" panose="020B0502040204020203" pitchFamily="34" charset="0"/>
              </a:rPr>
              <a:t>Estrategia</a:t>
            </a:r>
            <a:r>
              <a:rPr sz="1800" dirty="0" smtClean="0">
                <a:latin typeface="Segoe UI Light" panose="020B0502040204020203" pitchFamily="34" charset="0"/>
              </a:rPr>
              <a:t> de </a:t>
            </a:r>
            <a:r>
              <a:rPr sz="1800" dirty="0" err="1" smtClean="0">
                <a:latin typeface="Segoe UI Light" panose="020B0502040204020203" pitchFamily="34" charset="0"/>
              </a:rPr>
              <a:t>construcción</a:t>
            </a:r>
            <a:endParaRPr lang="es-ES" sz="1800" dirty="0" smtClean="0">
              <a:latin typeface="Segoe UI Light" panose="020B0502040204020203" pitchFamily="34" charset="0"/>
            </a:endParaRPr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>
          <a:xfrm>
            <a:off x="683568" y="1484784"/>
            <a:ext cx="7715304" cy="2664296"/>
          </a:xfrm>
        </p:spPr>
        <p:txBody>
          <a:bodyPr/>
          <a:lstStyle/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err="1" smtClean="0">
                <a:latin typeface="Segoe UI Light" panose="020B0502040204020203" pitchFamily="34" charset="0"/>
              </a:rPr>
              <a:t>Autohome</a:t>
            </a:r>
            <a:endParaRPr sz="1600" dirty="0">
              <a:latin typeface="Segoe UI Light" panose="020B0502040204020203" pitchFamily="34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err="1" smtClean="0">
                <a:latin typeface="Segoe UI Light" panose="020B0502040204020203" pitchFamily="34" charset="0"/>
              </a:rPr>
              <a:t>Skirt</a:t>
            </a:r>
            <a:r>
              <a:rPr sz="1600" dirty="0" smtClean="0">
                <a:latin typeface="Segoe UI Light" panose="020B0502040204020203" pitchFamily="34" charset="0"/>
              </a:rPr>
              <a:t>: Purgado del extrusor antes de la pieza</a:t>
            </a:r>
            <a:endParaRPr sz="1600" dirty="0">
              <a:latin typeface="Segoe UI Light" panose="020B0502040204020203" pitchFamily="34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smtClean="0">
                <a:latin typeface="Segoe UI Light" panose="020B0502040204020203" pitchFamily="34" charset="0"/>
              </a:rPr>
              <a:t>Impresión de capa:</a:t>
            </a:r>
          </a:p>
          <a:p>
            <a:pPr marL="800100" lvl="2">
              <a:lnSpc>
                <a:spcPct val="150000"/>
              </a:lnSpc>
              <a:spcBef>
                <a:spcPts val="0"/>
              </a:spcBef>
            </a:pPr>
            <a:r>
              <a:rPr sz="1600" dirty="0" err="1" smtClean="0">
                <a:latin typeface="Segoe UI Light" panose="020B0502040204020203" pitchFamily="34" charset="0"/>
              </a:rPr>
              <a:t>Perímetros</a:t>
            </a:r>
            <a:r>
              <a:rPr sz="1600" dirty="0" smtClean="0">
                <a:latin typeface="Segoe UI Light" panose="020B0502040204020203" pitchFamily="34" charset="0"/>
              </a:rPr>
              <a:t>: Parte exterior de la </a:t>
            </a:r>
            <a:r>
              <a:rPr sz="1600" dirty="0" err="1" smtClean="0">
                <a:latin typeface="Segoe UI Light" panose="020B0502040204020203" pitchFamily="34" charset="0"/>
              </a:rPr>
              <a:t>pieza</a:t>
            </a:r>
            <a:r>
              <a:rPr sz="1600" dirty="0">
                <a:latin typeface="Segoe UI Light" panose="020B0502040204020203" pitchFamily="34" charset="0"/>
              </a:rPr>
              <a:t> </a:t>
            </a:r>
            <a:r>
              <a:rPr sz="1600" dirty="0" smtClean="0">
                <a:latin typeface="Segoe UI Light" panose="020B0502040204020203" pitchFamily="34" charset="0"/>
              </a:rPr>
              <a:t>(la </a:t>
            </a:r>
            <a:r>
              <a:rPr sz="1600" dirty="0" err="1" smtClean="0">
                <a:latin typeface="Segoe UI Light" panose="020B0502040204020203" pitchFamily="34" charset="0"/>
              </a:rPr>
              <a:t>piel</a:t>
            </a:r>
            <a:r>
              <a:rPr sz="1600" dirty="0" smtClean="0">
                <a:latin typeface="Segoe UI Light" panose="020B0502040204020203" pitchFamily="34" charset="0"/>
              </a:rPr>
              <a:t> de la </a:t>
            </a:r>
            <a:r>
              <a:rPr sz="1600" dirty="0" err="1" smtClean="0">
                <a:latin typeface="Segoe UI Light" panose="020B0502040204020203" pitchFamily="34" charset="0"/>
              </a:rPr>
              <a:t>pieza</a:t>
            </a:r>
            <a:r>
              <a:rPr sz="1600" dirty="0" smtClean="0">
                <a:latin typeface="Segoe UI Light" panose="020B0502040204020203" pitchFamily="34" charset="0"/>
              </a:rPr>
              <a:t>)</a:t>
            </a:r>
            <a:endParaRPr lang="es-ES" sz="1600" dirty="0" smtClean="0">
              <a:latin typeface="Segoe UI Light" panose="020B0502040204020203" pitchFamily="34" charset="0"/>
            </a:endParaRPr>
          </a:p>
          <a:p>
            <a:pPr marL="800100" lvl="2">
              <a:lnSpc>
                <a:spcPct val="150000"/>
              </a:lnSpc>
              <a:spcBef>
                <a:spcPts val="0"/>
              </a:spcBef>
            </a:pPr>
            <a:r>
              <a:rPr lang="es-ES" sz="1600" dirty="0" err="1" smtClean="0">
                <a:latin typeface="Segoe UI Light" panose="020B0502040204020203" pitchFamily="34" charset="0"/>
              </a:rPr>
              <a:t>Infill</a:t>
            </a:r>
            <a:r>
              <a:rPr lang="es-ES" sz="1600" dirty="0" smtClean="0">
                <a:latin typeface="Segoe UI Light" panose="020B0502040204020203" pitchFamily="34" charset="0"/>
              </a:rPr>
              <a:t>: Parte interior de la pieza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Entrega </a:t>
            </a:r>
            <a:r>
              <a:rPr lang="es-ES" sz="1600" dirty="0">
                <a:latin typeface="Segoe UI Light" panose="020B0502040204020203" pitchFamily="34" charset="0"/>
              </a:rPr>
              <a:t>de </a:t>
            </a:r>
            <a:r>
              <a:rPr lang="es-ES" sz="1600" dirty="0" smtClean="0">
                <a:latin typeface="Segoe UI Light" panose="020B0502040204020203" pitchFamily="34" charset="0"/>
              </a:rPr>
              <a:t>pieza</a:t>
            </a:r>
            <a:endParaRPr lang="es-ES" sz="1600" dirty="0">
              <a:latin typeface="Segoe UI Light" panose="020B0502040204020203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4572001" y="3190674"/>
            <a:ext cx="3605737" cy="3444457"/>
            <a:chOff x="5213746" y="3802572"/>
            <a:chExt cx="2965187" cy="283255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13746" y="3861048"/>
              <a:ext cx="2965186" cy="2774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13746" y="3828576"/>
              <a:ext cx="2965186" cy="2806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13747" y="3804555"/>
              <a:ext cx="2965186" cy="2807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13746" y="3802572"/>
              <a:ext cx="2955120" cy="2809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228187" y="3802572"/>
              <a:ext cx="2950746" cy="2781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155697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84248" y="980728"/>
            <a:ext cx="7534328" cy="357190"/>
          </a:xfrm>
        </p:spPr>
        <p:txBody>
          <a:bodyPr>
            <a:noAutofit/>
          </a:bodyPr>
          <a:lstStyle/>
          <a:p>
            <a:pPr marL="0">
              <a:lnSpc>
                <a:spcPct val="170000"/>
              </a:lnSpc>
              <a:spcBef>
                <a:spcPts val="0"/>
              </a:spcBef>
              <a:buNone/>
            </a:pPr>
            <a:r>
              <a:rPr sz="1800" dirty="0" smtClean="0">
                <a:latin typeface="Segoe UI Light" panose="020B0502040204020203" pitchFamily="34" charset="0"/>
              </a:rPr>
              <a:t>Slic3r: </a:t>
            </a:r>
            <a:r>
              <a:rPr sz="1800" dirty="0" err="1" smtClean="0">
                <a:latin typeface="Segoe UI Light" panose="020B0502040204020203" pitchFamily="34" charset="0"/>
              </a:rPr>
              <a:t>Estrategia</a:t>
            </a:r>
            <a:r>
              <a:rPr sz="1800" dirty="0" smtClean="0">
                <a:latin typeface="Segoe UI Light" panose="020B0502040204020203" pitchFamily="34" charset="0"/>
              </a:rPr>
              <a:t> de </a:t>
            </a:r>
            <a:r>
              <a:rPr sz="1800" dirty="0" err="1" smtClean="0">
                <a:latin typeface="Segoe UI Light" panose="020B0502040204020203" pitchFamily="34" charset="0"/>
              </a:rPr>
              <a:t>construcción</a:t>
            </a:r>
            <a:endParaRPr lang="es-ES" sz="1800" dirty="0" smtClean="0">
              <a:latin typeface="Segoe UI Light" panose="020B0502040204020203" pitchFamily="34" charset="0"/>
            </a:endParaRPr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>
          <a:xfrm>
            <a:off x="683568" y="1484784"/>
            <a:ext cx="7715304" cy="2664296"/>
          </a:xfrm>
        </p:spPr>
        <p:txBody>
          <a:bodyPr/>
          <a:lstStyle/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err="1" smtClean="0">
                <a:latin typeface="Segoe UI Light" panose="020B0502040204020203" pitchFamily="34" charset="0"/>
              </a:rPr>
              <a:t>Autohome</a:t>
            </a:r>
            <a:endParaRPr sz="1600" dirty="0">
              <a:latin typeface="Segoe UI Light" panose="020B0502040204020203" pitchFamily="34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err="1" smtClean="0">
                <a:latin typeface="Segoe UI Light" panose="020B0502040204020203" pitchFamily="34" charset="0"/>
              </a:rPr>
              <a:t>Skirt</a:t>
            </a:r>
            <a:r>
              <a:rPr sz="1600" dirty="0" smtClean="0">
                <a:latin typeface="Segoe UI Light" panose="020B0502040204020203" pitchFamily="34" charset="0"/>
              </a:rPr>
              <a:t>: Purgado del extrusor antes de la pieza</a:t>
            </a:r>
            <a:endParaRPr sz="1600" dirty="0">
              <a:latin typeface="Segoe UI Light" panose="020B0502040204020203" pitchFamily="34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smtClean="0">
                <a:latin typeface="Segoe UI Light" panose="020B0502040204020203" pitchFamily="34" charset="0"/>
              </a:rPr>
              <a:t>Impresión de capa:</a:t>
            </a:r>
          </a:p>
          <a:p>
            <a:pPr marL="800100" lvl="2">
              <a:lnSpc>
                <a:spcPct val="150000"/>
              </a:lnSpc>
              <a:spcBef>
                <a:spcPts val="0"/>
              </a:spcBef>
            </a:pPr>
            <a:r>
              <a:rPr sz="1600" dirty="0" err="1" smtClean="0">
                <a:latin typeface="Segoe UI Light" panose="020B0502040204020203" pitchFamily="34" charset="0"/>
              </a:rPr>
              <a:t>Perímetros</a:t>
            </a:r>
            <a:r>
              <a:rPr sz="1600" dirty="0" smtClean="0">
                <a:latin typeface="Segoe UI Light" panose="020B0502040204020203" pitchFamily="34" charset="0"/>
              </a:rPr>
              <a:t>: Parte exterior de la </a:t>
            </a:r>
            <a:r>
              <a:rPr sz="1600" dirty="0" err="1" smtClean="0">
                <a:latin typeface="Segoe UI Light" panose="020B0502040204020203" pitchFamily="34" charset="0"/>
              </a:rPr>
              <a:t>pieza</a:t>
            </a:r>
            <a:r>
              <a:rPr sz="1600" dirty="0">
                <a:latin typeface="Segoe UI Light" panose="020B0502040204020203" pitchFamily="34" charset="0"/>
              </a:rPr>
              <a:t> </a:t>
            </a:r>
            <a:r>
              <a:rPr sz="1600" dirty="0" smtClean="0">
                <a:latin typeface="Segoe UI Light" panose="020B0502040204020203" pitchFamily="34" charset="0"/>
              </a:rPr>
              <a:t>(la </a:t>
            </a:r>
            <a:r>
              <a:rPr sz="1600" dirty="0" err="1" smtClean="0">
                <a:latin typeface="Segoe UI Light" panose="020B0502040204020203" pitchFamily="34" charset="0"/>
              </a:rPr>
              <a:t>piel</a:t>
            </a:r>
            <a:r>
              <a:rPr sz="1600" dirty="0" smtClean="0">
                <a:latin typeface="Segoe UI Light" panose="020B0502040204020203" pitchFamily="34" charset="0"/>
              </a:rPr>
              <a:t> de la </a:t>
            </a:r>
            <a:r>
              <a:rPr sz="1600" dirty="0" err="1" smtClean="0">
                <a:latin typeface="Segoe UI Light" panose="020B0502040204020203" pitchFamily="34" charset="0"/>
              </a:rPr>
              <a:t>pieza</a:t>
            </a:r>
            <a:r>
              <a:rPr sz="1600" dirty="0" smtClean="0">
                <a:latin typeface="Segoe UI Light" panose="020B0502040204020203" pitchFamily="34" charset="0"/>
              </a:rPr>
              <a:t>)</a:t>
            </a:r>
            <a:endParaRPr lang="es-ES" sz="1600" dirty="0" smtClean="0">
              <a:latin typeface="Segoe UI Light" panose="020B0502040204020203" pitchFamily="34" charset="0"/>
            </a:endParaRPr>
          </a:p>
          <a:p>
            <a:pPr marL="800100" lvl="2">
              <a:lnSpc>
                <a:spcPct val="150000"/>
              </a:lnSpc>
              <a:spcBef>
                <a:spcPts val="0"/>
              </a:spcBef>
            </a:pPr>
            <a:r>
              <a:rPr lang="es-ES" sz="1600" dirty="0" err="1" smtClean="0">
                <a:latin typeface="Segoe UI Light" panose="020B0502040204020203" pitchFamily="34" charset="0"/>
              </a:rPr>
              <a:t>Infill</a:t>
            </a:r>
            <a:r>
              <a:rPr lang="es-ES" sz="1600" dirty="0" smtClean="0">
                <a:latin typeface="Segoe UI Light" panose="020B0502040204020203" pitchFamily="34" charset="0"/>
              </a:rPr>
              <a:t>: Parte interior de la pieza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Entrega </a:t>
            </a:r>
            <a:r>
              <a:rPr lang="es-ES" sz="1600" dirty="0">
                <a:latin typeface="Segoe UI Light" panose="020B0502040204020203" pitchFamily="34" charset="0"/>
              </a:rPr>
              <a:t>de </a:t>
            </a:r>
            <a:r>
              <a:rPr lang="es-ES" sz="1600" dirty="0" smtClean="0">
                <a:latin typeface="Segoe UI Light" panose="020B0502040204020203" pitchFamily="34" charset="0"/>
              </a:rPr>
              <a:t>pieza</a:t>
            </a:r>
            <a:endParaRPr lang="es-ES" sz="1600" dirty="0">
              <a:latin typeface="Segoe UI Light" panose="020B0502040204020203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4572000" y="3173157"/>
            <a:ext cx="3612471" cy="3461974"/>
            <a:chOff x="5213746" y="3788167"/>
            <a:chExt cx="2970725" cy="2846963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13746" y="3861048"/>
              <a:ext cx="2965186" cy="2774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13746" y="3828576"/>
              <a:ext cx="2965186" cy="2806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13747" y="3804555"/>
              <a:ext cx="2965186" cy="2807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13746" y="3802572"/>
              <a:ext cx="2955120" cy="2809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228187" y="3802572"/>
              <a:ext cx="2950746" cy="2781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228187" y="3788167"/>
              <a:ext cx="2956284" cy="2810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155697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ES" noProof="0" dirty="0" smtClean="0">
                <a:latin typeface="Segoe UI Light" panose="020B0502040204020203" pitchFamily="34" charset="0"/>
              </a:rPr>
              <a:t>Manual de impresión</a:t>
            </a:r>
            <a:endParaRPr lang="es-ES" noProof="0" dirty="0">
              <a:latin typeface="Segoe UI Light" panose="020B0502040204020203" pitchFamily="34" charset="0"/>
            </a:endParaRPr>
          </a:p>
        </p:txBody>
      </p:sp>
      <p:sp>
        <p:nvSpPr>
          <p:cNvPr id="10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sz="1800" noProof="0" dirty="0" smtClean="0">
                <a:latin typeface="Segoe UI Light" panose="020B0502040204020203" pitchFamily="34" charset="0"/>
              </a:rPr>
              <a:t>Flujo de trabajo</a:t>
            </a:r>
            <a:endParaRPr lang="es-ES" sz="1800" i="1" noProof="0" dirty="0" smtClean="0">
              <a:latin typeface="Segoe UI Light" panose="020B0502040204020203" pitchFamily="34" charset="0"/>
            </a:endParaRPr>
          </a:p>
        </p:txBody>
      </p:sp>
      <p:sp>
        <p:nvSpPr>
          <p:cNvPr id="1032" name="AutoShape 8" descr="data:image/jpeg;base64,/9j/4AAQSkZJRgABAQAAAQABAAD/2wCEAAkGBg8PEBIQEBIVFBAPGRUUEBAQFRUVFxYPFRYXGBUVEhcXGyYeGBojGhcUIDAgJScpLCwsFR8xNTAqNScrLSkBCQoKDgwOGg8PGikkHyQvKiouMC4vNS0sNCktMjQqLCwsLy8sLSwsLCwsLC4sKSwsLCwsLCksLCwsLCksLCwsLP/AABEIAJgBTAMBIgACEQEDEQH/xAAcAAEAAgIDAQAAAAAAAAAAAAAABgcEBQECAwj/xABLEAABAwICBAYKDwcFAQAAAAABAAIDBBEFEgYhMUEHE1FhcYEUIjJUcpGhsbLRFRcjMzQ1QkNSc5Ojs8HjYmOCg5Ki4RYkU8LS8P/EABoBAQACAwEAAAAAAAAAAAAAAAAEBQIDBgH/xAAzEQACAgIABAMGBQUAAwAAAAAAAQIDBBEFEiExE0FRMjNhcYGhFLHB0fAVIkJSkSM04f/aAAwDAQACEQMRAD8AtPSrSyKgYNWeZ/vcV7avpPO5vn2DfascT0trakkvmc1p+RESxo/pNz1kppdXOmrZ3OPcvLG8zGdqAPET0krURtBIBNgSASdwJ2noVrTTGMdvuclm5tltjhF6S6Bzy7WSSeUkk+VesNbKzuJHtt9F7h5irdw3QjD42D3FktwO3l7cu59eodQXaq0Fw6T5hreeMuZ6Jt5Fg8uHbRvXCLktqS39SNcHOO1U874pZnSMbGXAPIPbZ2i+Yi+wnfZTfGXltNOQSCI5CCNRBDDYgrT4BoXHQ1DpopHFj2FmR4BIJc03Dha41cnWtvjnwWo+ql9Byh2yjKe49i4xa7K6OWzv1+JSwx6r74m+0f61sdHsZqXVdO108pa6WMFpkeQQXC4IJ1haALZ6M/Dab62P0grScY8r6HKU2z8WP9z7rzLxCqjTjFqiOvmayaRrRks1r3AC8bTqAKtcKndP/jCf+X+G1V+Kk59fQ6Li8nGhNPz/AHNZ7PVffE32j/Wns9V98TfaP9awVZWC8HtFNTwyv4zNIxjnWfYZiATYWU6yUK1toosaq/JbUJdviyB+z1X3xN9o/wBa9aTHKsyMBqJrFzb+6P2ZhzqxPaxoP3v9f+FzHwa0LSHDjbtII7feDfkWh5FWu32J0eHZaabl92Sp+wqimY9V2H+4m2D51/J0q9X7CvntmwdA8yww0nvZv4zOUeTleu5sPZ6r74m+0f61NuDXSCSR0tPM9z3EcZGXuLjYWD23Ov6J8artZmDYkaaeKcfNuBI5WbHDraSpdtSlBpIqcTKnVbGUm9efyL4XBXWKUPaHNN2uALTyg6wVj4tiDaaGSZ+yJpdblO4DnJsOtU2vI7RySW32K94QtJZeyRBDI5jYB25jcW3kdY2NjrsMvjKi3s9V98TfaP8AWsWoqHSPdI83fIS5x5XONyvNXUKlGKWjiMjKnbY5pv8A6SbQ/GKl9dTtfNK5rnOu1z3EEcW86wTy2Vuql9CfjCm8J34b1dCgZaSn0Oh4RJypbb31Kf0qxipZW1DWzyta15Aa2RwAFhsAK1Xs9V98TfaP9aydL/h9T9YfMFpyp9cY8q6HPZFs/FklJ935mf7PVffE32j/AFp7PVffE32j/WrDo+DehfGx5427mtJs/eQCdy9vaxoP3v8AX/haPxFXp9iwXDstrfN92QLBcaqnVMDTPKQZIwQZHkEF4uCLq4cQcRDIRqIY8gjlynYo/S8HVFE9kjeMzRua5t36szTcX1cy3+Je8y+A/wBEqLdOM5LlLXCx7aISVj39dlJDHqvvib7R/rXPs7V98TfaP9awBsRWnJH0OU8az/Z/9Lh0F0g7LpgHm80NmSX2kfIf1geMFSNUponjpoqlkhPubu0mH7s7+lpseo8quprgRcawdhCqsivkl07M63h2T49XXuujKh0sxipZXVDWTyta19g1sjgAMrdgB1KRcGFfNK6p42R78oiy53Oda5kva51bAojpl8PqfD/6NUm4Ju6quiLzyKXZFeBvXkioxrJPO1t63L9Se4hXx08bpZXZWMF3HzADeSdVudVdjnCJVTkthJgi3Bts5H7T93Q23SVueFatcBTwjuXZ5HDlLbBt/wCpyrxYY1MXHmkbeJ5tkbPCg9Jdz1mq5H63ve4n6bnO85XSOV7e5c5vO0keZT3QHRSkng4+YCV+ZzchJysy8oG0nbr3EKWTaH4e8WNNEPAbkPjbYrZPJhF8ujRTwy62Cs5l1KswvSWtjewNqJMpc0ZXOzixcAdT7hXWofWcGlKXB8LnxOaQ6xOdpsb2s7WPGpgod84T04lxgUXUqUbXvtrrspnTbDXQVs1x2sp41h5Wv1m3Q7MOpaJXdpFo5DXR5JNTm645G90w77coO8b/ABEVdjWhVZS3JZxkY+diBcLcrm7W+bnUyi+MkovuUufgWVzc4LcX1+R5YJpZV0dhG+8Y+ak7Zlube3qIU9wThHpZ7Nm9wkP0jdhPM/d12VUrlbLKITNGPxC6jontejPoJrgRcawdhHJzLDxz4LUfVS+g5VloXpe+lkbDI4mmebWOviyTqc3kbfaOvps3HPgtR9VL6DlW2VOuWmdNj5Ucmtyj9UUQFs9GfhtN9bH6QWsC2ejPw2m+tj9IK2n7LOPo97H5r8y8gqc0/wDjCf8Al/htVxhU5p/8YT/y/wANqrsT2/odLxj3C+a/UjysrBeEKihp4Yn8ZmjYxrrMuMwABsbqtVt6fRCukY17IHFjwHNcCzW06we6U66EJJc70UWHddU26lv6bLA9s6g/e/Z/5WywLS6mrXuZDnzMGY525dV7atarH/ROI97u8bP/AEpXweaP1VNPK6eIsa5gAJLTd2YG2olQ7Kqoxbi+vzLrGy8udqjZDS+TJ4/YV89s2DoHmX0I/YV89s2DoHmWWF5mnjf+H1/Qy5qFzYopvky5wOZ0brEeItPWVjKc4bg/ZOCODReSJ8ksfS0m4HS3MPEoKpdc+ba9CoyKPDUZLtJJ/uWxwb4vx1JxTj29Mcn8s62Hzt/hWs4UsYs2Okae690l8EamA9Juf4Qo3oPjQpatpebRSji5Cdgvra49DgOola3G8UNVUSzn5x12jkYNTB/SB5VHjR/5t+XcsZ528JQ3/d2+h5YZQOqJmRN2vOs8jQLuPU0E9SxQVPeDbB+0nq3D5LoovFd59EdRUCbsHQFIjPmk16FdbR4dUJvvLf8Aw3mhPxhTeE78N6uhUvoT8YU3hO/DeroUDL9tfIv+De5fzKT0v+H1P1h8wWnK3Gl/w+p+sPmC06sa/YXyOdyPfS+bLSo+EihZGxh427WtabR7wAOVe3tnUH737P8AyoFHoZiDgHCncQ4Ag3ZrB2fKXP8AonEe93eNn/pRHTT/ALfct1nZuukPsy0cB0pp64vEOe8YaXZ25dTr2tr5is/EveZfAf6JUQ4OcCqaV85njLA8Rhty03IL77CeUKX4l7zL4D/RKh2RjGeo9i5x7J2U81i0+pQY2BZNRQvjZFIe4nBcw+C4tcOkED+oLGGwKxsPwHszBY2NHurOMfCf2w93a9DhcdYO5WtlnJps5PGx/H5orultFdK0+DjH+Og7HefdKcANvvh+T4u56MqqwjqI2g8vOs/AsXdSVDJ2/JNntHyoz3TfF5QF5fX4kNGWDkPHuTfZ9GZOmXw+p8P/AKNUn4Ju6quiLzyKK6VTtkrZ3sN2vcHNI3tLGEFSrgm7qq6IvPItVvuPoiVivef9ZfqZHCphznRwzgXbEXMfbcH5cpPNdtv4gq4V/wBTTMlY6ORocx4s5rthB3FVrpBwazRkvpfdI9vFuID28wJ1PHiPStWNfFLkkSuJ4M5z8Wtb9URPD8Tmp3Z4ZHMdvLTqPM4bCOlTfBOFA6mVbP5sQ8rmfmPEoFPA+NxY9pa4bWvBBHSCuilzqhZ3KmnLux3qL+jL6w/E4ahgkhe17eVp2HkI2g8xWSqIwrFpqWQSwuyuG0fJc36LxvH/AMLFXPgOMsrIGTsFs2pzduV41OaevxixVbdQ6+vkdNhZ0clafSSNhdFU2leM1NPiNRxMz2DMzU1xy+9R7WnV5EpuEqvYLOMb+d7LH+wgeRZLFm0mjW+K0xm4TTWuhPcZ0Mo6q5fHkkPzsVmuvz7ndYKqPF8ONNPJAXBxicW5hvG0Hm1EatykVVwm1z2kNEUd/lNaSR0ZiR5CopLK57i5xJc4kucdZLjrJJUvHrsh7T6FPxDIx7tOpdfN60dCrrle52Gkv7s0xLvCMOvyqrNF9Hn1s7WAHimkGZ+4M5Ol2wDpO5W9jYtSTgbopPQctOXJNpE3hFUlCc32ZRIWz0Z+G031sfpBawLZ6M/Dab62P0gps/ZZRUe9j81+ZeQVOaf/ABhP/L/DarjCpzT/AOMJ/wCX+G1V2J7f0Ol4x7hfNfqR5Xhov8Cpvqo/RCo9bWDSuuja1jKh7WMAa1oy2DRqAGpTL6nYkkU3D8uGNJuSfX0LvRUn/rHEO+ZP7fUuRpjiHfMn9vqUT8JP1RcLjNL/AMX/AD6l0v2FfPbNg6B5l9B37XqXz4zYOgeZZ4f+RH412h9f0Lb4NfgA8OT0lXulmEdiVcsYFmE54vq36wB0G7f4VYXBp8AHhyeksThPwfjIGVLR20Bs/wCqebeR1vGV5CfLc16mzIo8XBi13ik/3KwXeGFz3NY0Xc8hrRyuJsB411Uu4NsH46pMzh2lMLjnldcN8QzHxKdZPki5FDj0u61QXmWJh+GNpaRsDdkbCCeV1iXO6ySetUY3YOgL6Aqe4d4J8y+f27B0BRMN75mW/GYqKgl8TeaE/GFN4Tvw3q6FS+hPxhTeE78N6uhacv218iXwb3L+ZSel/wAPqfrD5gtOdhW40v8Ah9T9YfMFp1Y1+wvkc7ke+l82X3hnvEXgM9ELKVJM0ur2gNFQ8AAADtdQGzcuf9Y4h3zJ/b6lAeJP1R0EeMUpa5X/AD6l2LGxL3mXwH+iVUNLpfiBkYDUyWLmgjtdhcL7lb2Je8y+A/0StFlTra2TsfLhkxk4p9PUoMbAri4P/i+H+P03KnRsVxcH3xfD/H6blNy/YXzKPg/vn8iGcIuAcRUcewe5VFyeQTfKH8XddOZRFXnj+ENq6d8DtWYdo76Mg1td4/JdUfUU7o3ujeLPYS1zeRwNiFljWc0dPujDimN4VnPHtL8zop/wTd1VdEXnkUAU/wCCbuqroi88iyyfds08M/8AZj9fyLERQnhPqXxx07o3OY4PdZzHFp7nlCilHp/iEXzoeBulaHeUWPlUCGPKceZHQX8Rrosdc0y1cRweCpblnja8bsw1jwXDWOoqr9N9FGULmOicTFLcBrtZa5tjt3ix6elZXtpVlrcXDflyv82ZR3GMdqKx4fO++XU1oFmtB25R+esqTRTZCXXsVmdmY11f9q3L10YCmOhdZKyB4YTbjDqBtryMUQiic9wa0FznGzWtFySdgAVyaJ6PCkpWxvAMjiXybwHutqB5AAB1LZkzUY6ZG4ZROyxtdEl3NdpBweR1cz5xM5j5LEgtDm3DQ3ULg7AN60EvBVUg9rNER+0HtP5qzkUGN9kVpMv7OH49jcnHqVa3gtrN8kI63n/qtrh3BVGCDUTF/wCxEMg6C4knxWU8XK9eTY/MxhwzGi98u/mY1Bh0VOwRwsDGD5LeXlO8nnK7V1NxsUkd7cY1zM1r2zNIvbftXui0b8yw5UlpFdjglPfX3P6iysM4MjBNFN2Tm4p7X5eKtfKb2vxhsp0i3PIsa1sgx4djRe1H7v8AcKG6QcHnZdQ+fsjJxmXtOKzWytDducX2cimSLXCcoPcSTdRC6PLYtorz2pj319z+ontTHvr7n9RWGi2fibPUi/03G/0+7/crz2pT319z+og4Jj319z+orDXjLVMYWhxtnNm33u5L8vqT8RZ6j+m43+n3f7npl1W6lXo4JCAB2Vs/c/qKwtfV+a7LCFkoeyyRdjVXa8Rb0anRnAuwYBBnz2c52bLl7o3ta586z62kbNG+J4uyRpa4cxFivdFg5NvbNsYRjHkXbsVn7VM/fEf9LvWppotgAoacRXDnkl0jwLXceToAaOpbhFsndOa1JkenCpplzQXU6SszNI5QR4wq+HBKe+vuf1FYiLyFkoeyzO7Gqv14i3ohWCcHHYtRFP2Rn4ok5eKy3u1zduc27rk3Kaoi8nOU3uRlTRXSuWtaRCMY4NjUzyz9kZeNdmy8Ve2oar8YL+JYftSnvr7n9RWGi2LIsS0mR5cPx5Nycer+L/crz2pT319z+ontSnvr7n9RWGi9/E2epj/TcX/T7v8Acr+HgpLXNd2VfKWutxPIQbe+cyndTDnY9l7Z2ubfba4Iv5V6otc7JT6yZIpxqqU1WtbK7HBKe+vuf1FMtHsI7Dp2QZ8+TN22XLe7idlzy8q2SL2ds5rUmY04lNMuauOmFEtJeD9lZPx7ZeKc4APGTOHOGoO7oWNrDqClqLCM3B7ibbaYXR5ZraK89qY99fc/qKQaJaIex5lPG8ZxoYO4yWy5v2jfuvIpGi2SunJabNFWDRVJThHT+bNNpNozHXsYx73M4slzSy20i2sEKH1HBRKPe6hh8Njm+YlWSi8hdOC0me3YVNz5px6lWngtrP8Akh8b/wDysmk4KZSfdahoHJG0uNul1gPEVZKLN5NnqaFwvGT3r7mlwLRKlotcTbyWsZX63W3gbmjmAC3Nlyi0NuT2yfCEYLlitIIiLwzCIiAIiIAiIgCIiAIiIAtdj9Dx1O9g7oDMzwm6x49Y61sVwUBDcB0rcy0c93N3SbXDwuUc+3pUxjkDgCCCDrBGsEcygmKYXxVQ9oHak5m+C7XbqNx1LZ4PUvi1DWw7WnZ0jkK9BKkXnDMHC4Xe68Byi8pJ2N1ucABtLiB51jU+NU0r+Ljmje+xOSN7XGw2khp1BD3T7mci4C5Q8CIiAIiIAiIgCIiAIiIAiIgCIiAIiIAiIgCIiAIiIAiIgCIiAIiIAiIgCIiAwsXxNtLC+dzHvbGLubEMzsu8gEjUNp5goNU8NNKPe6eZ3hFjPMXKxS26prhI0E7Fcaunb/t3n3Rjfmnk7R+wT4ibbNmubkltFlw+vHtnyXd326nOLcLDpiC2la0tuAXSE6ucBo861j+Eqt+Q2FnQwu9JxUTRaPEk/M6ePDcaPaCJ/ofpViFbWshkqHCJ4kMgjaxnahju5IbcG9jt3LH02wrE6QlzqqeamJ7WQyP7XkEgv2p59h5ti7cEsF6uWT/jiI63uA8zXKy6qQOBBAIIIIOsEHaCN4W2K5o9Sly744uVqEVrS2tHz/Z8rwNb3uIa293OLjqAF9ZKvbQLQ5uHwXeAamWxmcN3JG08g8pvzLUYDovQ0tYamxGr3Nh1sjedrhv2ahya+qftIIuNh3rKENdWaeIcQV6UK+kfP+fA5XKIthTBERAEREAREQBERAEREAREQBERAEREAREQBERAEREAREQBERAEREAREQBERAF5zQNe0seA5rgQ5pFwWnaCN4XoiAojT7Qh2Hy54wTSyntHbcjv+Nx8djvHOFEl9NYjh8VRE+GVodHILOaeT8jvvzKhNMdEpcOnyG7oX3MMv0m/RdyOG8dajWQ11R1vDOIeMvCs9pff/wCko4KossVRJ9JzGD+FpJ9IKXzzqN6BM4uhYf8Akc9/lyjyNW6bHJKbMaXHm/M7lvgtRRz/ABCfPkzfxPGeZe2E4/LC4MAMjD82NZ/g9Wzo2rZUmihOuZ1v2Gfm4/kt5R0EUItG0N5SNp6TtKzIJ7xvzAGxFxexFiOYjlXdcIvD05RcXS6A5RcXS6A5RcZlygCIiAIiIAiIgCIiAIiIAiIgCIiAIiIAiIgCIiAIiIAiIgCIiAIiIAtbj+BQ1sDoJhdrthG1rxsc07iPWNhWyRD2MnF7XcjuA6IspoI4nu4zi221DK0m9ybXvtPKt/HE1os0AAbgLBd0Q9lJybb7s0umMzo6Cqexxa9sbi1zSWkG20EawVSFBpnXwStlFTK/Iblkssj2OG8OaXWsVdmnHxdV/VP8yobBsKfVzsp4yA+TNlzbMzWucAeS+W3WtFje1o6HhEKnTN2Ja+Ppov8A0a0jhr4GzxdD2HayTe13r3iyi/C7iM0FPAYZXxl0hBMT3MJGQ6iWkXCrjRvSCowqqLspFjkqIHaswB1g8jhrsfyKmnCpisVVQUk8Ls0ckhIO8HIbhw3EHUQvefcWalg+Blw11g30/Y9eCDFKid9UJppJMoiy8bI99rl97ZibbAtVwg0OIUEvGRVVSaWYnIePlOR518W7tvEeToWXwJd3V+DF55FZmJ4bFUxPglaHRyCzgfIRyEHWDyhexW4GGRdHGzZPlTj06a+BXHBnp85zhR1by5zz7hNI4klx18W9x1nmJ6ORZPCdp0Yf9nSvLZjYzSsJBY3aGNI1hx2k7h06q90p0dkw6pMLjcd3FINpjucpNtjha3SF54Fg82I1TYWu7eUl0kjzezdr3m+tx85PStfPL2fMsvwOO5/it/2a3ry/nw9ST6B0mI4jNd9VUimiIMrhPKMx2iNpzbTvO4dIVztGpYOC4RFRwsghFmMHWTvc47ySs8LfFaRzuXkK+zcVpeQREWRECIiAIiIAiIgCIiAIiIAiIgCIiAIiIAiIgCIiAIiIAiIgCIiAIiIAiIgNFpx8XVf1T/Mqd4OfjSl8J/4ciujSyjkmoamKJuaSSNzWNFtbiNQ16lWOhGheIU+IU8s1O5kbHOLnl0ZABjeBscTtI8a1TT5kXmBbCOLbGTSb3+RJ+EjQTstpqqdv+5jHbsHzrBu8MbuXZyKn+ypOL4rMeLzZ8h2CS1r23G3mC+nSFWPCHwcPlk7Joo8z5D7tC2wu4/ONuQOkdfKvLIb6oz4ZxBQ1Vd28n6GPwJd3V+DF55FPdK9JosPpzM/W49rFHfW+TcOjeTuCiXBbo7V0RqnVELmZ2x5ASwlxaXkgWcdesbbbVHdKsCxrEKgzPpJAwdrFHnisyPk7vadpPLzL1Nxj2MLa6sjNk5SXL08+/TyItI+pxGqubyVFQ6wA8gH0WgeIBKykqcOqsrrxzwODmub/AGuad7SPUeRW7wdaD9gx8dMB2VKNY1Hi2fQB5eU9W7Xl6eaGtxGG7ABUxAmJ51X5Y3HkPkPXfDw3rfmTHxWtXeEkvD7fz4HtoVpczEYM2ps8dhNGNztzm/snd1jcpIFR2BaL43RTtnhpX5m900ujs9h2sd2+w+Q2O5XXRzOfGx7mOjc4Aujfa7TvabEjVzLbBtrqU2dRXVZuqScX6PseyIizIAREQBERAEREAREQBERAEREAREQBERAEREAREQBERAEREAREQBERAEREAREQBERALIiIAiIgCIiAIiIAiIgCIiAIiIAiIgCIiAIiID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sp>
        <p:nvSpPr>
          <p:cNvPr id="1034" name="AutoShape 10" descr="data:image/jpeg;base64,/9j/4AAQSkZJRgABAQAAAQABAAD/2wCEAAkGBg8PEBIQEBIVFBAPGRUUEBAQFRUVFxYPFRYXGBUVEhcXGyYeGBojGhcUIDAgJScpLCwsFR8xNTAqNScrLSkBCQoKDgwOGg8PGikkHyQvKiouMC4vNS0sNCktMjQqLCwsLy8sLSwsLCwsLC4sKSwsLCwsLCksLCwsLCksLCwsLP/AABEIAJgBTAMBIgACEQEDEQH/xAAcAAEAAgIDAQAAAAAAAAAAAAAABgcEBQECAwj/xABLEAABAwICBAYKDwcFAQAAAAABAAIDBBEFEgYhMUEHE1FhcYEUIjJUcpGhsbLRFRcjMzQ1QkNSc5Ojs8HjYmOCg5Ki4RYkU8LS8P/EABoBAQACAwEAAAAAAAAAAAAAAAAEBQIDBgH/xAAzEQACAgIABAMGBQUAAwAAAAAAAQIDBBEFEiExE0FRMjNhcYGhFLHB0fAVIkJSkSM04f/aAAwDAQACEQMRAD8AtPSrSyKgYNWeZ/vcV7avpPO5vn2DfascT0trakkvmc1p+RESxo/pNz1kppdXOmrZ3OPcvLG8zGdqAPET0krURtBIBNgSASdwJ2noVrTTGMdvuclm5tltjhF6S6Bzy7WSSeUkk+VesNbKzuJHtt9F7h5irdw3QjD42D3FktwO3l7cu59eodQXaq0Fw6T5hreeMuZ6Jt5Fg8uHbRvXCLktqS39SNcHOO1U874pZnSMbGXAPIPbZ2i+Yi+wnfZTfGXltNOQSCI5CCNRBDDYgrT4BoXHQ1DpopHFj2FmR4BIJc03Dha41cnWtvjnwWo+ql9Byh2yjKe49i4xa7K6OWzv1+JSwx6r74m+0f61sdHsZqXVdO108pa6WMFpkeQQXC4IJ1haALZ6M/Dab62P0grScY8r6HKU2z8WP9z7rzLxCqjTjFqiOvmayaRrRks1r3AC8bTqAKtcKndP/jCf+X+G1V+Kk59fQ6Li8nGhNPz/AHNZ7PVffE32j/Wns9V98TfaP9awVZWC8HtFNTwyv4zNIxjnWfYZiATYWU6yUK1toosaq/JbUJdviyB+z1X3xN9o/wBa9aTHKsyMBqJrFzb+6P2ZhzqxPaxoP3v9f+FzHwa0LSHDjbtII7feDfkWh5FWu32J0eHZaabl92Sp+wqimY9V2H+4m2D51/J0q9X7CvntmwdA8yww0nvZv4zOUeTleu5sPZ6r74m+0f61NuDXSCSR0tPM9z3EcZGXuLjYWD23Ov6J8artZmDYkaaeKcfNuBI5WbHDraSpdtSlBpIqcTKnVbGUm9efyL4XBXWKUPaHNN2uALTyg6wVj4tiDaaGSZ+yJpdblO4DnJsOtU2vI7RySW32K94QtJZeyRBDI5jYB25jcW3kdY2NjrsMvjKi3s9V98TfaP8AWsWoqHSPdI83fIS5x5XONyvNXUKlGKWjiMjKnbY5pv8A6SbQ/GKl9dTtfNK5rnOu1z3EEcW86wTy2Vuql9CfjCm8J34b1dCgZaSn0Oh4RJypbb31Kf0qxipZW1DWzyta15Aa2RwAFhsAK1Xs9V98TfaP9aydL/h9T9YfMFpyp9cY8q6HPZFs/FklJ935mf7PVffE32j/AFp7PVffE32j/WrDo+DehfGx5427mtJs/eQCdy9vaxoP3v8AX/haPxFXp9iwXDstrfN92QLBcaqnVMDTPKQZIwQZHkEF4uCLq4cQcRDIRqIY8gjlynYo/S8HVFE9kjeMzRua5t36szTcX1cy3+Je8y+A/wBEqLdOM5LlLXCx7aISVj39dlJDHqvvib7R/rXPs7V98TfaP9awBsRWnJH0OU8az/Z/9Lh0F0g7LpgHm80NmSX2kfIf1geMFSNUponjpoqlkhPubu0mH7s7+lpseo8quprgRcawdhCqsivkl07M63h2T49XXuujKh0sxipZXVDWTyta19g1sjgAMrdgB1KRcGFfNK6p42R78oiy53Oda5kva51bAojpl8PqfD/6NUm4Ju6quiLzyKXZFeBvXkioxrJPO1t63L9Se4hXx08bpZXZWMF3HzADeSdVudVdjnCJVTkthJgi3Bts5H7T93Q23SVueFatcBTwjuXZ5HDlLbBt/wCpyrxYY1MXHmkbeJ5tkbPCg9Jdz1mq5H63ve4n6bnO85XSOV7e5c5vO0keZT3QHRSkng4+YCV+ZzchJysy8oG0nbr3EKWTaH4e8WNNEPAbkPjbYrZPJhF8ujRTwy62Cs5l1KswvSWtjewNqJMpc0ZXOzixcAdT7hXWofWcGlKXB8LnxOaQ6xOdpsb2s7WPGpgod84T04lxgUXUqUbXvtrrspnTbDXQVs1x2sp41h5Wv1m3Q7MOpaJXdpFo5DXR5JNTm645G90w77coO8b/ABEVdjWhVZS3JZxkY+diBcLcrm7W+bnUyi+MkovuUufgWVzc4LcX1+R5YJpZV0dhG+8Y+ak7Zlube3qIU9wThHpZ7Nm9wkP0jdhPM/d12VUrlbLKITNGPxC6jontejPoJrgRcawdhHJzLDxz4LUfVS+g5VloXpe+lkbDI4mmebWOviyTqc3kbfaOvps3HPgtR9VL6DlW2VOuWmdNj5Ucmtyj9UUQFs9GfhtN9bH6QWsC2ejPw2m+tj9IK2n7LOPo97H5r8y8gqc0/wDjCf8Al/htVxhU5p/8YT/y/wANqrsT2/odLxj3C+a/UjysrBeEKihp4Yn8ZmjYxrrMuMwABsbqtVt6fRCukY17IHFjwHNcCzW06we6U66EJJc70UWHddU26lv6bLA9s6g/e/Z/5WywLS6mrXuZDnzMGY525dV7atarH/ROI97u8bP/AEpXweaP1VNPK6eIsa5gAJLTd2YG2olQ7Kqoxbi+vzLrGy8udqjZDS+TJ4/YV89s2DoHmX0I/YV89s2DoHmWWF5mnjf+H1/Qy5qFzYopvky5wOZ0brEeItPWVjKc4bg/ZOCODReSJ8ksfS0m4HS3MPEoKpdc+ba9CoyKPDUZLtJJ/uWxwb4vx1JxTj29Mcn8s62Hzt/hWs4UsYs2Okae690l8EamA9Juf4Qo3oPjQpatpebRSji5Cdgvra49DgOola3G8UNVUSzn5x12jkYNTB/SB5VHjR/5t+XcsZ528JQ3/d2+h5YZQOqJmRN2vOs8jQLuPU0E9SxQVPeDbB+0nq3D5LoovFd59EdRUCbsHQFIjPmk16FdbR4dUJvvLf8Aw3mhPxhTeE78N6uhUvoT8YU3hO/DeroUDL9tfIv+De5fzKT0v+H1P1h8wWnK3Gl/w+p+sPmC06sa/YXyOdyPfS+bLSo+EihZGxh427WtabR7wAOVe3tnUH737P8AyoFHoZiDgHCncQ4Ag3ZrB2fKXP8AonEe93eNn/pRHTT/ALfct1nZuukPsy0cB0pp64vEOe8YaXZ25dTr2tr5is/EveZfAf6JUQ4OcCqaV85njLA8Rhty03IL77CeUKX4l7zL4D/RKh2RjGeo9i5x7J2U81i0+pQY2BZNRQvjZFIe4nBcw+C4tcOkED+oLGGwKxsPwHszBY2NHurOMfCf2w93a9DhcdYO5WtlnJps5PGx/H5orultFdK0+DjH+Og7HefdKcANvvh+T4u56MqqwjqI2g8vOs/AsXdSVDJ2/JNntHyoz3TfF5QF5fX4kNGWDkPHuTfZ9GZOmXw+p8P/AKNUn4Ju6quiLzyKK6VTtkrZ3sN2vcHNI3tLGEFSrgm7qq6IvPItVvuPoiVivef9ZfqZHCphznRwzgXbEXMfbcH5cpPNdtv4gq4V/wBTTMlY6ORocx4s5rthB3FVrpBwazRkvpfdI9vFuID28wJ1PHiPStWNfFLkkSuJ4M5z8Wtb9URPD8Tmp3Z4ZHMdvLTqPM4bCOlTfBOFA6mVbP5sQ8rmfmPEoFPA+NxY9pa4bWvBBHSCuilzqhZ3KmnLux3qL+jL6w/E4ahgkhe17eVp2HkI2g8xWSqIwrFpqWQSwuyuG0fJc36LxvH/AMLFXPgOMsrIGTsFs2pzduV41OaevxixVbdQ6+vkdNhZ0clafSSNhdFU2leM1NPiNRxMz2DMzU1xy+9R7WnV5EpuEqvYLOMb+d7LH+wgeRZLFm0mjW+K0xm4TTWuhPcZ0Mo6q5fHkkPzsVmuvz7ndYKqPF8ONNPJAXBxicW5hvG0Hm1EatykVVwm1z2kNEUd/lNaSR0ZiR5CopLK57i5xJc4kucdZLjrJJUvHrsh7T6FPxDIx7tOpdfN60dCrrle52Gkv7s0xLvCMOvyqrNF9Hn1s7WAHimkGZ+4M5Ol2wDpO5W9jYtSTgbopPQctOXJNpE3hFUlCc32ZRIWz0Z+G031sfpBawLZ6M/Dab62P0gps/ZZRUe9j81+ZeQVOaf/ABhP/L/DarjCpzT/AOMJ/wCX+G1V2J7f0Ol4x7hfNfqR5Xhov8Cpvqo/RCo9bWDSuuja1jKh7WMAa1oy2DRqAGpTL6nYkkU3D8uGNJuSfX0LvRUn/rHEO+ZP7fUuRpjiHfMn9vqUT8JP1RcLjNL/AMX/AD6l0v2FfPbNg6B5l9B37XqXz4zYOgeZZ4f+RH412h9f0Lb4NfgA8OT0lXulmEdiVcsYFmE54vq36wB0G7f4VYXBp8AHhyeksThPwfjIGVLR20Bs/wCqebeR1vGV5CfLc16mzIo8XBi13ik/3KwXeGFz3NY0Xc8hrRyuJsB411Uu4NsH46pMzh2lMLjnldcN8QzHxKdZPki5FDj0u61QXmWJh+GNpaRsDdkbCCeV1iXO6ySetUY3YOgL6Aqe4d4J8y+f27B0BRMN75mW/GYqKgl8TeaE/GFN4Tvw3q6FS+hPxhTeE78N6uhacv218iXwb3L+ZSel/wAPqfrD5gtOdhW40v8Ah9T9YfMFp1Y1+wvkc7ke+l82X3hnvEXgM9ELKVJM0ur2gNFQ8AAADtdQGzcuf9Y4h3zJ/b6lAeJP1R0EeMUpa5X/AD6l2LGxL3mXwH+iVUNLpfiBkYDUyWLmgjtdhcL7lb2Je8y+A/0StFlTra2TsfLhkxk4p9PUoMbAri4P/i+H+P03KnRsVxcH3xfD/H6blNy/YXzKPg/vn8iGcIuAcRUcewe5VFyeQTfKH8XddOZRFXnj+ENq6d8DtWYdo76Mg1td4/JdUfUU7o3ujeLPYS1zeRwNiFljWc0dPujDimN4VnPHtL8zop/wTd1VdEXnkUAU/wCCbuqroi88iyyfds08M/8AZj9fyLERQnhPqXxx07o3OY4PdZzHFp7nlCilHp/iEXzoeBulaHeUWPlUCGPKceZHQX8Rrosdc0y1cRweCpblnja8bsw1jwXDWOoqr9N9FGULmOicTFLcBrtZa5tjt3ix6elZXtpVlrcXDflyv82ZR3GMdqKx4fO++XU1oFmtB25R+esqTRTZCXXsVmdmY11f9q3L10YCmOhdZKyB4YTbjDqBtryMUQiic9wa0FznGzWtFySdgAVyaJ6PCkpWxvAMjiXybwHutqB5AAB1LZkzUY6ZG4ZROyxtdEl3NdpBweR1cz5xM5j5LEgtDm3DQ3ULg7AN60EvBVUg9rNER+0HtP5qzkUGN9kVpMv7OH49jcnHqVa3gtrN8kI63n/qtrh3BVGCDUTF/wCxEMg6C4knxWU8XK9eTY/MxhwzGi98u/mY1Bh0VOwRwsDGD5LeXlO8nnK7V1NxsUkd7cY1zM1r2zNIvbftXui0b8yw5UlpFdjglPfX3P6iysM4MjBNFN2Tm4p7X5eKtfKb2vxhsp0i3PIsa1sgx4djRe1H7v8AcKG6QcHnZdQ+fsjJxmXtOKzWytDducX2cimSLXCcoPcSTdRC6PLYtorz2pj319z+ontTHvr7n9RWGi2fibPUi/03G/0+7/crz2pT319z+og4Jj319z+orDXjLVMYWhxtnNm33u5L8vqT8RZ6j+m43+n3f7npl1W6lXo4JCAB2Vs/c/qKwtfV+a7LCFkoeyyRdjVXa8Rb0anRnAuwYBBnz2c52bLl7o3ta586z62kbNG+J4uyRpa4cxFivdFg5NvbNsYRjHkXbsVn7VM/fEf9LvWppotgAoacRXDnkl0jwLXceToAaOpbhFsndOa1JkenCpplzQXU6SszNI5QR4wq+HBKe+vuf1FYiLyFkoeyzO7Gqv14i3ohWCcHHYtRFP2Rn4ok5eKy3u1zduc27rk3Kaoi8nOU3uRlTRXSuWtaRCMY4NjUzyz9kZeNdmy8Ve2oar8YL+JYftSnvr7n9RWGi2LIsS0mR5cPx5Nycer+L/crz2pT319z+ontSnvr7n9RWGi9/E2epj/TcX/T7v8Acr+HgpLXNd2VfKWutxPIQbe+cyndTDnY9l7Z2ubfba4Iv5V6otc7JT6yZIpxqqU1WtbK7HBKe+vuf1FMtHsI7Dp2QZ8+TN22XLe7idlzy8q2SL2ds5rUmY04lNMuauOmFEtJeD9lZPx7ZeKc4APGTOHOGoO7oWNrDqClqLCM3B7ibbaYXR5ZraK89qY99fc/qKQaJaIex5lPG8ZxoYO4yWy5v2jfuvIpGi2SunJabNFWDRVJThHT+bNNpNozHXsYx73M4slzSy20i2sEKH1HBRKPe6hh8Njm+YlWSi8hdOC0me3YVNz5px6lWngtrP8Akh8b/wDysmk4KZSfdahoHJG0uNul1gPEVZKLN5NnqaFwvGT3r7mlwLRKlotcTbyWsZX63W3gbmjmAC3Nlyi0NuT2yfCEYLlitIIiLwzCIiAIiIAiIgCIiAIiIAtdj9Dx1O9g7oDMzwm6x49Y61sVwUBDcB0rcy0c93N3SbXDwuUc+3pUxjkDgCCCDrBGsEcygmKYXxVQ9oHak5m+C7XbqNx1LZ4PUvi1DWw7WnZ0jkK9BKkXnDMHC4Xe68Byi8pJ2N1ucABtLiB51jU+NU0r+Ljmje+xOSN7XGw2khp1BD3T7mci4C5Q8CIiAIiIAiIgCIiAIiIAiIgCIiAIiIAiIgCIiAIiIAiIgCIiAIiIAiIgCIiAwsXxNtLC+dzHvbGLubEMzsu8gEjUNp5goNU8NNKPe6eZ3hFjPMXKxS26prhI0E7Fcaunb/t3n3Rjfmnk7R+wT4ibbNmubkltFlw+vHtnyXd326nOLcLDpiC2la0tuAXSE6ucBo861j+Eqt+Q2FnQwu9JxUTRaPEk/M6ePDcaPaCJ/ofpViFbWshkqHCJ4kMgjaxnahju5IbcG9jt3LH02wrE6QlzqqeamJ7WQyP7XkEgv2p59h5ti7cEsF6uWT/jiI63uA8zXKy6qQOBBAIIIIOsEHaCN4W2K5o9Sly744uVqEVrS2tHz/Z8rwNb3uIa293OLjqAF9ZKvbQLQ5uHwXeAamWxmcN3JG08g8pvzLUYDovQ0tYamxGr3Nh1sjedrhv2ahya+qftIIuNh3rKENdWaeIcQV6UK+kfP+fA5XKIthTBERAEREAREQBERAEREAREQBERAEREAREQBERAEREAREQBERAEREAREQBERAF5zQNe0seA5rgQ5pFwWnaCN4XoiAojT7Qh2Hy54wTSyntHbcjv+Nx8djvHOFEl9NYjh8VRE+GVodHILOaeT8jvvzKhNMdEpcOnyG7oX3MMv0m/RdyOG8dajWQ11R1vDOIeMvCs9pff/wCko4KossVRJ9JzGD+FpJ9IKXzzqN6BM4uhYf8Akc9/lyjyNW6bHJKbMaXHm/M7lvgtRRz/ABCfPkzfxPGeZe2E4/LC4MAMjD82NZ/g9Wzo2rZUmihOuZ1v2Gfm4/kt5R0EUItG0N5SNp6TtKzIJ7xvzAGxFxexFiOYjlXdcIvD05RcXS6A5RcXS6A5RcZlygCIiAIiIAiIgCIiAIiIAiIgCIiAIiIAiIgCIiAIiIAiIgCIiAIiIAtbj+BQ1sDoJhdrthG1rxsc07iPWNhWyRD2MnF7XcjuA6IspoI4nu4zi221DK0m9ybXvtPKt/HE1os0AAbgLBd0Q9lJybb7s0umMzo6Cqexxa9sbi1zSWkG20EawVSFBpnXwStlFTK/Iblkssj2OG8OaXWsVdmnHxdV/VP8yobBsKfVzsp4yA+TNlzbMzWucAeS+W3WtFje1o6HhEKnTN2Ja+Ppov8A0a0jhr4GzxdD2HayTe13r3iyi/C7iM0FPAYZXxl0hBMT3MJGQ6iWkXCrjRvSCowqqLspFjkqIHaswB1g8jhrsfyKmnCpisVVQUk8Ls0ckhIO8HIbhw3EHUQvefcWalg+Blw11g30/Y9eCDFKid9UJppJMoiy8bI99rl97ZibbAtVwg0OIUEvGRVVSaWYnIePlOR518W7tvEeToWXwJd3V+DF55FZmJ4bFUxPglaHRyCzgfIRyEHWDyhexW4GGRdHGzZPlTj06a+BXHBnp85zhR1by5zz7hNI4klx18W9x1nmJ6ORZPCdp0Yf9nSvLZjYzSsJBY3aGNI1hx2k7h06q90p0dkw6pMLjcd3FINpjucpNtjha3SF54Fg82I1TYWu7eUl0kjzezdr3m+tx85PStfPL2fMsvwOO5/it/2a3ry/nw9ST6B0mI4jNd9VUimiIMrhPKMx2iNpzbTvO4dIVztGpYOC4RFRwsghFmMHWTvc47ySs8LfFaRzuXkK+zcVpeQREWRECIiAIiIAiIgCIiAIiIAiIgCIiAIiIAiIgCIiAIiIAiIgCIiAIiIAiIgNFpx8XVf1T/Mqd4OfjSl8J/4ciujSyjkmoamKJuaSSNzWNFtbiNQ16lWOhGheIU+IU8s1O5kbHOLnl0ZABjeBscTtI8a1TT5kXmBbCOLbGTSb3+RJ+EjQTstpqqdv+5jHbsHzrBu8MbuXZyKn+ypOL4rMeLzZ8h2CS1r23G3mC+nSFWPCHwcPlk7Joo8z5D7tC2wu4/ONuQOkdfKvLIb6oz4ZxBQ1Vd28n6GPwJd3V+DF55FPdK9JosPpzM/W49rFHfW+TcOjeTuCiXBbo7V0RqnVELmZ2x5ASwlxaXkgWcdesbbbVHdKsCxrEKgzPpJAwdrFHnisyPk7vadpPLzL1Nxj2MLa6sjNk5SXL08+/TyItI+pxGqubyVFQ6wA8gH0WgeIBKykqcOqsrrxzwODmub/AGuad7SPUeRW7wdaD9gx8dMB2VKNY1Hi2fQB5eU9W7Xl6eaGtxGG7ABUxAmJ51X5Y3HkPkPXfDw3rfmTHxWtXeEkvD7fz4HtoVpczEYM2ps8dhNGNztzm/snd1jcpIFR2BaL43RTtnhpX5m900ujs9h2sd2+w+Q2O5XXRzOfGx7mOjc4Aujfa7TvabEjVzLbBtrqU2dRXVZuqScX6PseyIizIAREQBERAEREAREQBERAEREAREQBERAEREAREQBERAEREAREQBERAEREAREQBERALIiIAiIgCIiAIiIAiIgCIiAIiIAiIgCIiAIiID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pic>
        <p:nvPicPr>
          <p:cNvPr id="2051" name="Picture 3" descr="C:\Users\damigo\Desktop\LogoRepRap_v2_peti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337724"/>
            <a:ext cx="1481286" cy="55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70 Grupo"/>
          <p:cNvGrpSpPr/>
          <p:nvPr/>
        </p:nvGrpSpPr>
        <p:grpSpPr>
          <a:xfrm>
            <a:off x="651078" y="1357298"/>
            <a:ext cx="7848872" cy="5096038"/>
            <a:chOff x="539552" y="1628800"/>
            <a:chExt cx="7848872" cy="5096038"/>
          </a:xfrm>
        </p:grpSpPr>
        <p:sp>
          <p:nvSpPr>
            <p:cNvPr id="72" name="71 Rectángulo redondeado"/>
            <p:cNvSpPr/>
            <p:nvPr/>
          </p:nvSpPr>
          <p:spPr>
            <a:xfrm>
              <a:off x="539552" y="2276872"/>
              <a:ext cx="1440160" cy="72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ca-ES" sz="1400" dirty="0" smtClean="0">
                  <a:latin typeface="Segoe UI Light" panose="020B0502040204020203" pitchFamily="34" charset="0"/>
                </a:rPr>
                <a:t>Diseño CAD</a:t>
              </a:r>
              <a:endParaRPr lang="ca-ES" sz="1400" dirty="0">
                <a:latin typeface="Segoe UI Light" panose="020B0502040204020203" pitchFamily="34" charset="0"/>
              </a:endParaRPr>
            </a:p>
          </p:txBody>
        </p:sp>
        <p:sp>
          <p:nvSpPr>
            <p:cNvPr id="73" name="72 Rectángulo redondeado"/>
            <p:cNvSpPr/>
            <p:nvPr/>
          </p:nvSpPr>
          <p:spPr>
            <a:xfrm>
              <a:off x="2411760" y="2132856"/>
              <a:ext cx="1656184" cy="100811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ca-ES" sz="1400" dirty="0" err="1" smtClean="0">
                  <a:latin typeface="Segoe UI Light" panose="020B0502040204020203" pitchFamily="34" charset="0"/>
                </a:rPr>
                <a:t>Comprobación</a:t>
              </a:r>
              <a:r>
                <a:rPr lang="ca-ES" sz="1400" dirty="0" smtClean="0">
                  <a:latin typeface="Segoe UI Light" panose="020B0502040204020203" pitchFamily="34" charset="0"/>
                </a:rPr>
                <a:t> </a:t>
              </a:r>
              <a:r>
                <a:rPr lang="ca-ES" sz="1400" dirty="0" err="1" smtClean="0">
                  <a:latin typeface="Segoe UI Light" panose="020B0502040204020203" pitchFamily="34" charset="0"/>
                </a:rPr>
                <a:t>orientación</a:t>
              </a:r>
              <a:r>
                <a:rPr lang="ca-ES" sz="1400" dirty="0" smtClean="0">
                  <a:latin typeface="Segoe UI Light" panose="020B0502040204020203" pitchFamily="34" charset="0"/>
                </a:rPr>
                <a:t> y </a:t>
              </a:r>
              <a:r>
                <a:rPr lang="ca-ES" sz="1400" dirty="0" err="1" smtClean="0">
                  <a:latin typeface="Segoe UI Light" panose="020B0502040204020203" pitchFamily="34" charset="0"/>
                </a:rPr>
                <a:t>reparación</a:t>
              </a:r>
              <a:endParaRPr lang="ca-ES" sz="1400" dirty="0">
                <a:latin typeface="Segoe UI Light" panose="020B0502040204020203" pitchFamily="34" charset="0"/>
              </a:endParaRPr>
            </a:p>
          </p:txBody>
        </p:sp>
        <p:sp>
          <p:nvSpPr>
            <p:cNvPr id="74" name="73 Rectángulo redondeado"/>
            <p:cNvSpPr/>
            <p:nvPr/>
          </p:nvSpPr>
          <p:spPr>
            <a:xfrm>
              <a:off x="4572000" y="2276872"/>
              <a:ext cx="1512168" cy="72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ca-ES" sz="1400" dirty="0" err="1" smtClean="0">
                  <a:latin typeface="Segoe UI Light" panose="020B0502040204020203" pitchFamily="34" charset="0"/>
                </a:rPr>
                <a:t>Creación</a:t>
              </a:r>
              <a:r>
                <a:rPr lang="ca-ES" sz="1400" dirty="0" smtClean="0">
                  <a:latin typeface="Segoe UI Light" panose="020B0502040204020203" pitchFamily="34" charset="0"/>
                </a:rPr>
                <a:t> del </a:t>
              </a:r>
              <a:r>
                <a:rPr lang="ca-ES" sz="1400" dirty="0" err="1" smtClean="0">
                  <a:latin typeface="Segoe UI Light" panose="020B0502040204020203" pitchFamily="34" charset="0"/>
                </a:rPr>
                <a:t>Gcode</a:t>
              </a:r>
              <a:endParaRPr lang="ca-ES" sz="1400" dirty="0">
                <a:latin typeface="Segoe UI Light" panose="020B0502040204020203" pitchFamily="34" charset="0"/>
              </a:endParaRPr>
            </a:p>
          </p:txBody>
        </p:sp>
        <p:sp>
          <p:nvSpPr>
            <p:cNvPr id="75" name="74 Rectángulo redondeado"/>
            <p:cNvSpPr/>
            <p:nvPr/>
          </p:nvSpPr>
          <p:spPr>
            <a:xfrm>
              <a:off x="6804248" y="1628800"/>
              <a:ext cx="1512168" cy="72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ca-ES" sz="1400" dirty="0" err="1" smtClean="0">
                  <a:latin typeface="Segoe UI Light" panose="020B0502040204020203" pitchFamily="34" charset="0"/>
                </a:rPr>
                <a:t>Impresión</a:t>
              </a:r>
              <a:r>
                <a:rPr lang="ca-ES" sz="1400" dirty="0" smtClean="0">
                  <a:latin typeface="Segoe UI Light" panose="020B0502040204020203" pitchFamily="34" charset="0"/>
                </a:rPr>
                <a:t> via PC</a:t>
              </a:r>
              <a:endParaRPr lang="ca-ES" sz="1400" dirty="0">
                <a:latin typeface="Segoe UI Light" panose="020B0502040204020203" pitchFamily="34" charset="0"/>
              </a:endParaRPr>
            </a:p>
          </p:txBody>
        </p:sp>
        <p:sp>
          <p:nvSpPr>
            <p:cNvPr id="76" name="75 Rectángulo redondeado"/>
            <p:cNvSpPr/>
            <p:nvPr/>
          </p:nvSpPr>
          <p:spPr>
            <a:xfrm>
              <a:off x="6804248" y="2852936"/>
              <a:ext cx="1512168" cy="72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ca-ES" sz="1400" dirty="0" err="1" smtClean="0">
                  <a:latin typeface="Segoe UI Light" panose="020B0502040204020203" pitchFamily="34" charset="0"/>
                </a:rPr>
                <a:t>Impresión</a:t>
              </a:r>
              <a:r>
                <a:rPr lang="ca-ES" sz="1400" dirty="0" smtClean="0">
                  <a:latin typeface="Segoe UI Light" panose="020B0502040204020203" pitchFamily="34" charset="0"/>
                </a:rPr>
                <a:t> via SD (pantalla)</a:t>
              </a:r>
              <a:endParaRPr lang="ca-ES" sz="1400" dirty="0">
                <a:latin typeface="Segoe UI Light" panose="020B0502040204020203" pitchFamily="34" charset="0"/>
              </a:endParaRPr>
            </a:p>
          </p:txBody>
        </p:sp>
        <p:cxnSp>
          <p:nvCxnSpPr>
            <p:cNvPr id="77" name="76 Conector recto de flecha"/>
            <p:cNvCxnSpPr>
              <a:stCxn id="72" idx="3"/>
              <a:endCxn id="73" idx="1"/>
            </p:cNvCxnSpPr>
            <p:nvPr/>
          </p:nvCxnSpPr>
          <p:spPr>
            <a:xfrm>
              <a:off x="1979712" y="2636912"/>
              <a:ext cx="43204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77 Conector recto de flecha"/>
            <p:cNvCxnSpPr>
              <a:endCxn id="74" idx="1"/>
            </p:cNvCxnSpPr>
            <p:nvPr/>
          </p:nvCxnSpPr>
          <p:spPr>
            <a:xfrm>
              <a:off x="4067944" y="2636912"/>
              <a:ext cx="5040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78 Conector recto de flecha"/>
            <p:cNvCxnSpPr>
              <a:stCxn id="74" idx="3"/>
              <a:endCxn id="75" idx="1"/>
            </p:cNvCxnSpPr>
            <p:nvPr/>
          </p:nvCxnSpPr>
          <p:spPr>
            <a:xfrm flipV="1">
              <a:off x="6084168" y="1988840"/>
              <a:ext cx="720080" cy="6480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79 Conector recto de flecha"/>
            <p:cNvCxnSpPr>
              <a:stCxn id="74" idx="3"/>
              <a:endCxn id="76" idx="1"/>
            </p:cNvCxnSpPr>
            <p:nvPr/>
          </p:nvCxnSpPr>
          <p:spPr>
            <a:xfrm>
              <a:off x="6084168" y="2636912"/>
              <a:ext cx="720080" cy="5760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1" name="Picture 2" descr="http://www.swugn-uk.co.uk/wp-content/uploads/2011/04/SolidWorks_logo1.jp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55576" y="5157192"/>
              <a:ext cx="924103" cy="504056"/>
            </a:xfrm>
            <a:prstGeom prst="rect">
              <a:avLst/>
            </a:prstGeom>
            <a:noFill/>
          </p:spPr>
        </p:pic>
        <p:pic>
          <p:nvPicPr>
            <p:cNvPr id="82" name="Picture 4" descr="http://3.bp.blogspot.com/-gSC1FBRRlfU/TcW0H_70eYI/AAAAAAAAAA4/drk7b7I0ZJo/s1600/google-sketchup-logo.jpg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27584" y="3429000"/>
              <a:ext cx="772701" cy="648072"/>
            </a:xfrm>
            <a:prstGeom prst="rect">
              <a:avLst/>
            </a:prstGeom>
            <a:noFill/>
          </p:spPr>
        </p:pic>
        <p:pic>
          <p:nvPicPr>
            <p:cNvPr id="83" name="Picture 6" descr="http://blog.sculpteo.com/wp-content/uploads/2012/06/123D-logo.png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55576" y="4077072"/>
              <a:ext cx="971600" cy="498517"/>
            </a:xfrm>
            <a:prstGeom prst="rect">
              <a:avLst/>
            </a:prstGeom>
            <a:noFill/>
          </p:spPr>
        </p:pic>
        <p:pic>
          <p:nvPicPr>
            <p:cNvPr id="84" name="Picture 12" descr="http://www.nctoolbox.co.uk/wp-content/uploads/2011/04/Siemens-NX.jp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55576" y="5805264"/>
              <a:ext cx="1008112" cy="460739"/>
            </a:xfrm>
            <a:prstGeom prst="rect">
              <a:avLst/>
            </a:prstGeom>
            <a:noFill/>
          </p:spPr>
        </p:pic>
        <p:sp>
          <p:nvSpPr>
            <p:cNvPr id="85" name="84 Rectángulo redondeado"/>
            <p:cNvSpPr/>
            <p:nvPr/>
          </p:nvSpPr>
          <p:spPr>
            <a:xfrm>
              <a:off x="611560" y="3356992"/>
              <a:ext cx="1224136" cy="1296144"/>
            </a:xfrm>
            <a:prstGeom prst="round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ca-ES" sz="1400">
                <a:latin typeface="Segoe UI Light" panose="020B0502040204020203" pitchFamily="34" charset="0"/>
              </a:endParaRPr>
            </a:p>
          </p:txBody>
        </p:sp>
        <p:sp>
          <p:nvSpPr>
            <p:cNvPr id="86" name="85 Rectángulo redondeado"/>
            <p:cNvSpPr/>
            <p:nvPr/>
          </p:nvSpPr>
          <p:spPr>
            <a:xfrm>
              <a:off x="611560" y="5085184"/>
              <a:ext cx="1224136" cy="1296144"/>
            </a:xfrm>
            <a:prstGeom prst="round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ca-ES" sz="1400">
                <a:latin typeface="Segoe UI Light" panose="020B0502040204020203" pitchFamily="34" charset="0"/>
              </a:endParaRPr>
            </a:p>
          </p:txBody>
        </p:sp>
        <p:sp>
          <p:nvSpPr>
            <p:cNvPr id="87" name="86 CuadroTexto"/>
            <p:cNvSpPr txBox="1"/>
            <p:nvPr/>
          </p:nvSpPr>
          <p:spPr>
            <a:xfrm>
              <a:off x="932082" y="4653136"/>
              <a:ext cx="5582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a-ES" sz="1200" dirty="0" smtClean="0">
                  <a:latin typeface="Segoe UI Light" panose="020B0502040204020203" pitchFamily="34" charset="0"/>
                </a:rPr>
                <a:t>Libres</a:t>
              </a:r>
              <a:endParaRPr lang="ca-ES" sz="1200" dirty="0">
                <a:latin typeface="Segoe UI Light" panose="020B0502040204020203" pitchFamily="34" charset="0"/>
              </a:endParaRPr>
            </a:p>
          </p:txBody>
        </p:sp>
        <p:sp>
          <p:nvSpPr>
            <p:cNvPr id="88" name="87 CuadroTexto"/>
            <p:cNvSpPr txBox="1"/>
            <p:nvPr/>
          </p:nvSpPr>
          <p:spPr>
            <a:xfrm>
              <a:off x="716058" y="6447839"/>
              <a:ext cx="10206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a-ES" sz="1200" dirty="0" err="1" smtClean="0">
                  <a:latin typeface="Segoe UI Light" panose="020B0502040204020203" pitchFamily="34" charset="0"/>
                </a:rPr>
                <a:t>Profesionales</a:t>
              </a:r>
              <a:endParaRPr lang="ca-ES" sz="1200" dirty="0">
                <a:latin typeface="Segoe UI Light" panose="020B0502040204020203" pitchFamily="34" charset="0"/>
              </a:endParaRPr>
            </a:p>
          </p:txBody>
        </p:sp>
        <p:pic>
          <p:nvPicPr>
            <p:cNvPr id="89" name="Picture 14" descr="http://netfabb.com/userfiles/image/3D_netfabb.gif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555776" y="4581128"/>
              <a:ext cx="1368152" cy="450540"/>
            </a:xfrm>
            <a:prstGeom prst="rect">
              <a:avLst/>
            </a:prstGeom>
            <a:noFill/>
          </p:spPr>
        </p:pic>
        <p:sp>
          <p:nvSpPr>
            <p:cNvPr id="90" name="89 Rectángulo redondeado"/>
            <p:cNvSpPr/>
            <p:nvPr/>
          </p:nvSpPr>
          <p:spPr>
            <a:xfrm>
              <a:off x="2411760" y="4437112"/>
              <a:ext cx="1656184" cy="864096"/>
            </a:xfrm>
            <a:prstGeom prst="round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ca-ES" sz="1400">
                <a:latin typeface="Segoe UI Light" panose="020B0502040204020203" pitchFamily="34" charset="0"/>
              </a:endParaRPr>
            </a:p>
          </p:txBody>
        </p:sp>
        <p:pic>
          <p:nvPicPr>
            <p:cNvPr id="91" name="Picture 16" descr="http://airwolf3d.com/wp-content/uploads/2012/06/slic3r.jpg">
              <a:hlinkClick r:id="rId12"/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644008" y="4509120"/>
              <a:ext cx="1485900" cy="714375"/>
            </a:xfrm>
            <a:prstGeom prst="rect">
              <a:avLst/>
            </a:prstGeom>
            <a:noFill/>
          </p:spPr>
        </p:pic>
        <p:sp>
          <p:nvSpPr>
            <p:cNvPr id="92" name="91 Rectángulo redondeado"/>
            <p:cNvSpPr/>
            <p:nvPr/>
          </p:nvSpPr>
          <p:spPr>
            <a:xfrm>
              <a:off x="4572000" y="4437112"/>
              <a:ext cx="1656184" cy="864096"/>
            </a:xfrm>
            <a:prstGeom prst="round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ca-ES" sz="1400">
                <a:latin typeface="Segoe UI Light" panose="020B0502040204020203" pitchFamily="34" charset="0"/>
              </a:endParaRPr>
            </a:p>
          </p:txBody>
        </p:sp>
        <p:sp>
          <p:nvSpPr>
            <p:cNvPr id="93" name="92 Rectángulo redondeado"/>
            <p:cNvSpPr/>
            <p:nvPr/>
          </p:nvSpPr>
          <p:spPr>
            <a:xfrm>
              <a:off x="6732240" y="4437112"/>
              <a:ext cx="1656184" cy="864096"/>
            </a:xfrm>
            <a:prstGeom prst="round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ca-ES" sz="1400">
                <a:latin typeface="Segoe UI Light" panose="020B0502040204020203" pitchFamily="34" charset="0"/>
              </a:endParaRPr>
            </a:p>
          </p:txBody>
        </p:sp>
        <p:cxnSp>
          <p:nvCxnSpPr>
            <p:cNvPr id="94" name="93 Conector recto"/>
            <p:cNvCxnSpPr/>
            <p:nvPr/>
          </p:nvCxnSpPr>
          <p:spPr>
            <a:xfrm>
              <a:off x="2195736" y="3628494"/>
              <a:ext cx="0" cy="2824842"/>
            </a:xfrm>
            <a:prstGeom prst="line">
              <a:avLst/>
            </a:prstGeom>
            <a:ln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94 Conector recto"/>
            <p:cNvCxnSpPr/>
            <p:nvPr/>
          </p:nvCxnSpPr>
          <p:spPr>
            <a:xfrm>
              <a:off x="4283968" y="3628494"/>
              <a:ext cx="0" cy="2824842"/>
            </a:xfrm>
            <a:prstGeom prst="line">
              <a:avLst/>
            </a:prstGeom>
            <a:ln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95 Conector recto"/>
            <p:cNvCxnSpPr/>
            <p:nvPr/>
          </p:nvCxnSpPr>
          <p:spPr>
            <a:xfrm>
              <a:off x="6516216" y="3628494"/>
              <a:ext cx="0" cy="2824842"/>
            </a:xfrm>
            <a:prstGeom prst="line">
              <a:avLst/>
            </a:prstGeom>
            <a:ln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96 CuadroTexto"/>
            <p:cNvSpPr txBox="1"/>
            <p:nvPr/>
          </p:nvSpPr>
          <p:spPr>
            <a:xfrm>
              <a:off x="1979712" y="2636912"/>
              <a:ext cx="4106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a-ES" sz="1200" dirty="0" smtClean="0">
                  <a:latin typeface="Segoe UI Light" panose="020B0502040204020203" pitchFamily="34" charset="0"/>
                </a:rPr>
                <a:t>STL</a:t>
              </a:r>
              <a:endParaRPr lang="ca-ES" sz="1200" dirty="0">
                <a:latin typeface="Segoe UI Light" panose="020B0502040204020203" pitchFamily="34" charset="0"/>
              </a:endParaRPr>
            </a:p>
          </p:txBody>
        </p:sp>
        <p:sp>
          <p:nvSpPr>
            <p:cNvPr id="98" name="97 CuadroTexto"/>
            <p:cNvSpPr txBox="1"/>
            <p:nvPr/>
          </p:nvSpPr>
          <p:spPr>
            <a:xfrm>
              <a:off x="4067944" y="2636912"/>
              <a:ext cx="4106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a-ES" sz="1200" dirty="0" smtClean="0">
                  <a:latin typeface="Segoe UI Light" panose="020B0502040204020203" pitchFamily="34" charset="0"/>
                </a:rPr>
                <a:t>STL</a:t>
              </a:r>
              <a:endParaRPr lang="ca-ES" sz="1200" dirty="0">
                <a:latin typeface="Segoe UI Light" panose="020B0502040204020203" pitchFamily="34" charset="0"/>
              </a:endParaRPr>
            </a:p>
          </p:txBody>
        </p:sp>
        <p:sp>
          <p:nvSpPr>
            <p:cNvPr id="99" name="98 CuadroTexto"/>
            <p:cNvSpPr txBox="1"/>
            <p:nvPr/>
          </p:nvSpPr>
          <p:spPr>
            <a:xfrm>
              <a:off x="6084168" y="2996952"/>
              <a:ext cx="5902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a-ES" sz="1200" dirty="0" err="1" smtClean="0">
                  <a:latin typeface="Segoe UI Light" panose="020B0502040204020203" pitchFamily="34" charset="0"/>
                </a:rPr>
                <a:t>gcode</a:t>
              </a:r>
              <a:endParaRPr lang="ca-ES" sz="1200" dirty="0">
                <a:latin typeface="Segoe UI Light" panose="020B0502040204020203" pitchFamily="34" charset="0"/>
              </a:endParaRPr>
            </a:p>
          </p:txBody>
        </p:sp>
        <p:sp>
          <p:nvSpPr>
            <p:cNvPr id="100" name="99 CuadroTexto"/>
            <p:cNvSpPr txBox="1"/>
            <p:nvPr/>
          </p:nvSpPr>
          <p:spPr>
            <a:xfrm>
              <a:off x="6084168" y="1916832"/>
              <a:ext cx="5902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a-ES" sz="1200" dirty="0" err="1" smtClean="0">
                  <a:latin typeface="Segoe UI Light" panose="020B0502040204020203" pitchFamily="34" charset="0"/>
                </a:rPr>
                <a:t>gcode</a:t>
              </a:r>
              <a:endParaRPr lang="ca-ES" sz="1200" dirty="0">
                <a:latin typeface="Segoe UI Light" panose="020B0502040204020203" pitchFamily="34" charset="0"/>
              </a:endParaRPr>
            </a:p>
          </p:txBody>
        </p:sp>
        <p:sp>
          <p:nvSpPr>
            <p:cNvPr id="101" name="100 Rectángulo"/>
            <p:cNvSpPr/>
            <p:nvPr/>
          </p:nvSpPr>
          <p:spPr>
            <a:xfrm>
              <a:off x="2411760" y="5589240"/>
              <a:ext cx="5832648" cy="36004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sz="1400" dirty="0" smtClean="0">
                  <a:solidFill>
                    <a:schemeClr val="tx1"/>
                  </a:solidFill>
                  <a:latin typeface="Segoe UI Light" panose="020B0502040204020203" pitchFamily="34" charset="0"/>
                </a:rPr>
                <a:t>En </a:t>
              </a:r>
              <a:r>
                <a:rPr lang="ca-ES" sz="1400" dirty="0" err="1" smtClean="0">
                  <a:solidFill>
                    <a:schemeClr val="tx1"/>
                  </a:solidFill>
                  <a:latin typeface="Segoe UI Light" panose="020B0502040204020203" pitchFamily="34" charset="0"/>
                </a:rPr>
                <a:t>este</a:t>
              </a:r>
              <a:r>
                <a:rPr lang="ca-ES" sz="1400" dirty="0" smtClean="0">
                  <a:solidFill>
                    <a:schemeClr val="tx1"/>
                  </a:solidFill>
                  <a:latin typeface="Segoe UI Light" panose="020B0502040204020203" pitchFamily="34" charset="0"/>
                </a:rPr>
                <a:t> manual</a:t>
              </a:r>
              <a:endParaRPr lang="ca-ES" sz="14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>
              <a:spcBef>
                <a:spcPts val="0"/>
              </a:spcBef>
              <a:buNone/>
            </a:pPr>
            <a:r>
              <a:rPr sz="1800" dirty="0" smtClean="0">
                <a:latin typeface="Segoe UI Light" panose="020B0502040204020203" pitchFamily="34" charset="0"/>
              </a:rPr>
              <a:t>Slic3r: </a:t>
            </a:r>
            <a:r>
              <a:rPr sz="1800" dirty="0" err="1" smtClean="0">
                <a:latin typeface="Segoe UI Light" panose="020B0502040204020203" pitchFamily="34" charset="0"/>
              </a:rPr>
              <a:t>Estrategia</a:t>
            </a:r>
            <a:r>
              <a:rPr sz="1800" dirty="0" smtClean="0">
                <a:latin typeface="Segoe UI Light" panose="020B0502040204020203" pitchFamily="34" charset="0"/>
              </a:rPr>
              <a:t> de </a:t>
            </a:r>
            <a:r>
              <a:rPr sz="1800" dirty="0" err="1" smtClean="0">
                <a:latin typeface="Segoe UI Light" panose="020B0502040204020203" pitchFamily="34" charset="0"/>
              </a:rPr>
              <a:t>construcción</a:t>
            </a:r>
            <a:endParaRPr lang="es-ES" sz="1800" dirty="0" smtClean="0">
              <a:latin typeface="Segoe UI Light" panose="020B0502040204020203" pitchFamily="34" charset="0"/>
            </a:endParaRPr>
          </a:p>
        </p:txBody>
      </p:sp>
      <p:pic>
        <p:nvPicPr>
          <p:cNvPr id="35844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4005064"/>
            <a:ext cx="3744416" cy="2555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8 Marcador de texto"/>
          <p:cNvSpPr txBox="1">
            <a:spLocks/>
          </p:cNvSpPr>
          <p:nvPr/>
        </p:nvSpPr>
        <p:spPr>
          <a:xfrm>
            <a:off x="683568" y="1556792"/>
            <a:ext cx="7715304" cy="25202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Gcode</a:t>
            </a:r>
            <a:r>
              <a:rPr kumimoji="0" lang="es-ES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</a:t>
            </a:r>
            <a:r>
              <a:rPr kumimoji="0" lang="es-ES" sz="1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analyzer</a:t>
            </a:r>
            <a:r>
              <a:rPr kumimoji="0" lang="es-ES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(gcode.ws) es un analizador de archivos </a:t>
            </a:r>
            <a:r>
              <a:rPr kumimoji="0" lang="es-ES" sz="1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Gcode</a:t>
            </a: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. Con el se puede:</a:t>
            </a:r>
          </a:p>
          <a:p>
            <a:pPr lvl="2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Saber el tiempo de impresión estimado</a:t>
            </a:r>
          </a:p>
          <a:p>
            <a:pPr lvl="2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Saber el tiempo por cada capa estimado</a:t>
            </a:r>
          </a:p>
          <a:p>
            <a:pPr lvl="2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Visualizar las trayectorias durante una capa (barra inferior)</a:t>
            </a:r>
          </a:p>
          <a:p>
            <a:pPr lvl="2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Visualizar las diferentes capas (barra lateral derecha)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Funciona online en la web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Es una herramienta indispensable si se entra en detalle en la impresión 3D</a:t>
            </a:r>
          </a:p>
          <a:p>
            <a:pPr marL="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s-E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642910" y="322815"/>
            <a:ext cx="5857916" cy="369881"/>
          </a:xfrm>
        </p:spPr>
        <p:txBody>
          <a:bodyPr/>
          <a:lstStyle/>
          <a:p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>
              <a:spcBef>
                <a:spcPts val="0"/>
              </a:spcBef>
              <a:buNone/>
            </a:pPr>
            <a:r>
              <a:rPr lang="es-ES" sz="1800" dirty="0" smtClean="0">
                <a:latin typeface="Segoe UI Light" panose="020B0502040204020203" pitchFamily="34" charset="0"/>
              </a:rPr>
              <a:t>UPGRADES: Dual </a:t>
            </a:r>
            <a:r>
              <a:rPr lang="es-ES" sz="1800" dirty="0" err="1" smtClean="0">
                <a:latin typeface="Segoe UI Light" panose="020B0502040204020203" pitchFamily="34" charset="0"/>
              </a:rPr>
              <a:t>Extruder</a:t>
            </a:r>
            <a:r>
              <a:rPr lang="es-ES" sz="1800" dirty="0" smtClean="0">
                <a:latin typeface="Segoe UI Light" panose="020B0502040204020203" pitchFamily="34" charset="0"/>
              </a:rPr>
              <a:t> </a:t>
            </a:r>
          </a:p>
        </p:txBody>
      </p:sp>
      <p:pic>
        <p:nvPicPr>
          <p:cNvPr id="1026" name="Picture 2" descr="http://www.reprapbcn.com/sites/default/files/IMG_722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261" r="24829"/>
          <a:stretch/>
        </p:blipFill>
        <p:spPr bwMode="auto">
          <a:xfrm>
            <a:off x="5004048" y="1844824"/>
            <a:ext cx="2891889" cy="386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reprapbcn.com/sites/default/files/styles/uc_product_full/public/pieza-dual-extruder-store_0.jpg?itok=L8tRsrz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66528"/>
            <a:ext cx="3903390" cy="260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2000232" y="5143512"/>
            <a:ext cx="27860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>
                <a:hlinkClick r:id="rId5"/>
              </a:rPr>
              <a:t>Video</a:t>
            </a: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xmlns="" val="158944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>
              <a:spcBef>
                <a:spcPts val="0"/>
              </a:spcBef>
              <a:buNone/>
            </a:pPr>
            <a:r>
              <a:rPr lang="es-ES" sz="1800" dirty="0" smtClean="0">
                <a:latin typeface="Segoe UI Light" panose="020B0502040204020203" pitchFamily="34" charset="0"/>
              </a:rPr>
              <a:t>UPGRADES: Paste </a:t>
            </a:r>
            <a:r>
              <a:rPr lang="es-ES" sz="1800" dirty="0" err="1" smtClean="0">
                <a:latin typeface="Segoe UI Light" panose="020B0502040204020203" pitchFamily="34" charset="0"/>
              </a:rPr>
              <a:t>Extruder</a:t>
            </a:r>
            <a:r>
              <a:rPr lang="es-ES" sz="1800" dirty="0" smtClean="0">
                <a:latin typeface="Segoe UI Light" panose="020B0502040204020203" pitchFamily="34" charset="0"/>
              </a:rPr>
              <a:t> </a:t>
            </a:r>
          </a:p>
        </p:txBody>
      </p:sp>
      <p:sp>
        <p:nvSpPr>
          <p:cNvPr id="2" name="1 Rectángulo"/>
          <p:cNvSpPr/>
          <p:nvPr/>
        </p:nvSpPr>
        <p:spPr>
          <a:xfrm>
            <a:off x="1857356" y="478632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 smtClean="0">
                <a:hlinkClick r:id="rId3"/>
              </a:rPr>
              <a:t>Video</a:t>
            </a:r>
            <a:endParaRPr lang="es-ES" sz="1400" dirty="0" smtClean="0"/>
          </a:p>
        </p:txBody>
      </p:sp>
      <p:pic>
        <p:nvPicPr>
          <p:cNvPr id="4" name="Picture 2" descr="http://www.reprapbcn.com/sites/default/files/pieza-paste-extruder-sto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7224" y="1857364"/>
            <a:ext cx="35718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reprapbcn.com/sites/default/files/styles/uc_product_full/public/IMG_7259.JPG?itok=cM1gE6x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3248"/>
            <a:ext cx="3564421" cy="237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5274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>
              <a:spcBef>
                <a:spcPts val="0"/>
              </a:spcBef>
              <a:buNone/>
            </a:pPr>
            <a:r>
              <a:rPr lang="es-ES" sz="1800" dirty="0" smtClean="0">
                <a:latin typeface="Segoe UI Light" panose="020B0502040204020203" pitchFamily="34" charset="0"/>
              </a:rPr>
              <a:t>Páginas de interés</a:t>
            </a:r>
          </a:p>
        </p:txBody>
      </p:sp>
      <p:sp>
        <p:nvSpPr>
          <p:cNvPr id="7" name="6 Rectángulo"/>
          <p:cNvSpPr/>
          <p:nvPr/>
        </p:nvSpPr>
        <p:spPr>
          <a:xfrm>
            <a:off x="611560" y="1500174"/>
            <a:ext cx="8532440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s-ES" sz="1600" b="1" dirty="0" smtClean="0"/>
              <a:t>Descarga de </a:t>
            </a:r>
            <a:r>
              <a:rPr lang="es-ES" sz="1600" b="1" dirty="0" err="1" smtClean="0"/>
              <a:t>piecas</a:t>
            </a:r>
            <a:r>
              <a:rPr lang="es-ES" sz="1600" b="1" dirty="0" smtClean="0"/>
              <a:t> en STL			Otros programas de modificación de STL</a:t>
            </a:r>
          </a:p>
          <a:p>
            <a:pPr marL="285750" indent="-285750">
              <a:lnSpc>
                <a:spcPct val="150000"/>
              </a:lnSpc>
            </a:pPr>
            <a:endParaRPr lang="ca-ES" sz="800" b="1" u="sng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ca-ES" sz="1600" dirty="0" smtClean="0">
                <a:hlinkClick r:id="rId3"/>
              </a:rPr>
              <a:t>http</a:t>
            </a:r>
            <a:r>
              <a:rPr lang="ca-ES" sz="1600" dirty="0">
                <a:hlinkClick r:id="rId3"/>
              </a:rPr>
              <a:t>://www.thingiverse.com</a:t>
            </a:r>
            <a:r>
              <a:rPr lang="ca-ES" sz="1600" dirty="0" smtClean="0">
                <a:hlinkClick r:id="rId3"/>
              </a:rPr>
              <a:t>/</a:t>
            </a:r>
            <a:r>
              <a:rPr lang="ca-ES" sz="1600" dirty="0" smtClean="0"/>
              <a:t>			</a:t>
            </a:r>
            <a:r>
              <a:rPr lang="ca-ES" sz="2000" b="1" dirty="0" smtClean="0"/>
              <a:t>·</a:t>
            </a:r>
            <a:r>
              <a:rPr lang="ca-ES" sz="1600" b="1" dirty="0" smtClean="0"/>
              <a:t> </a:t>
            </a:r>
            <a:r>
              <a:rPr lang="ca-ES" sz="1600" dirty="0" smtClean="0"/>
              <a:t> </a:t>
            </a:r>
            <a:r>
              <a:rPr lang="ca-ES" sz="1600" dirty="0" smtClean="0">
                <a:hlinkClick r:id="rId4"/>
              </a:rPr>
              <a:t>http</a:t>
            </a:r>
            <a:r>
              <a:rPr lang="ca-ES" sz="1600" dirty="0" smtClean="0">
                <a:hlinkClick r:id="rId4"/>
              </a:rPr>
              <a:t>://www.meshmixer.com/</a:t>
            </a:r>
            <a:r>
              <a:rPr lang="ca-ES" sz="1600" dirty="0" smtClean="0"/>
              <a:t> </a:t>
            </a:r>
            <a:endParaRPr lang="es-ES" sz="16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ca-ES" sz="1600" dirty="0" smtClean="0">
                <a:hlinkClick r:id="rId5"/>
              </a:rPr>
              <a:t>http</a:t>
            </a:r>
            <a:r>
              <a:rPr lang="ca-ES" sz="1600" dirty="0">
                <a:hlinkClick r:id="rId5"/>
              </a:rPr>
              <a:t>://grabcad.com/</a:t>
            </a:r>
            <a:endParaRPr lang="es-ES" sz="1600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ca-ES" sz="1600" dirty="0">
                <a:hlinkClick r:id="rId6"/>
              </a:rPr>
              <a:t>http://www.rascomras.com/</a:t>
            </a:r>
            <a:endParaRPr lang="es-ES" sz="1600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ca-ES" sz="1600" dirty="0">
                <a:hlinkClick r:id="rId7"/>
              </a:rPr>
              <a:t>https://www.youmagine.com</a:t>
            </a:r>
            <a:r>
              <a:rPr lang="ca-ES" sz="1600" dirty="0" smtClean="0">
                <a:hlinkClick r:id="rId7"/>
              </a:rPr>
              <a:t>/</a:t>
            </a:r>
            <a:endParaRPr lang="ca-ES" sz="1600" dirty="0" smtClean="0"/>
          </a:p>
          <a:p>
            <a:pPr marL="285750" indent="-285750">
              <a:lnSpc>
                <a:spcPct val="150000"/>
              </a:lnSpc>
            </a:pPr>
            <a:endParaRPr lang="ca-ES" sz="1600" b="1" dirty="0" smtClean="0"/>
          </a:p>
          <a:p>
            <a:pPr marL="285750" indent="-285750">
              <a:lnSpc>
                <a:spcPct val="150000"/>
              </a:lnSpc>
            </a:pPr>
            <a:r>
              <a:rPr lang="es-ES" sz="1600" b="1" dirty="0" smtClean="0"/>
              <a:t>Venta de tus propias piezas en 3D</a:t>
            </a:r>
            <a:endParaRPr lang="es-ES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sz="1600" dirty="0">
                <a:hlinkClick r:id="rId8"/>
              </a:rPr>
              <a:t>https://www.3dhubs.com</a:t>
            </a:r>
            <a:r>
              <a:rPr lang="ca-ES" sz="1600" dirty="0" smtClean="0">
                <a:hlinkClick r:id="rId8"/>
              </a:rPr>
              <a:t>/</a:t>
            </a:r>
            <a:endParaRPr lang="ca-ES" sz="1600" dirty="0" smtClean="0"/>
          </a:p>
          <a:p>
            <a:pPr marL="285750" indent="-285750">
              <a:lnSpc>
                <a:spcPct val="150000"/>
              </a:lnSpc>
            </a:pPr>
            <a:endParaRPr lang="ca-ES" sz="1600" dirty="0" smtClean="0"/>
          </a:p>
          <a:p>
            <a:pPr marL="285750" indent="-285750">
              <a:lnSpc>
                <a:spcPct val="150000"/>
              </a:lnSpc>
            </a:pPr>
            <a:r>
              <a:rPr lang="es-ES" sz="1600" b="1" dirty="0" smtClean="0"/>
              <a:t>Mas </a:t>
            </a:r>
            <a:r>
              <a:rPr lang="es-ES" sz="1600" b="1" dirty="0" err="1" smtClean="0"/>
              <a:t>info</a:t>
            </a:r>
            <a:r>
              <a:rPr lang="es-ES" sz="1600" b="1" dirty="0" smtClean="0"/>
              <a:t> otros proyectos de BCN3DTechnologies</a:t>
            </a:r>
            <a:endParaRPr lang="es-ES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 smtClean="0">
                <a:hlinkClick r:id="rId9"/>
              </a:rPr>
              <a:t>Vapor de acetona para tratamiento de suavizado en ABS</a:t>
            </a:r>
            <a:endParaRPr lang="es-ES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sz="1600" dirty="0" smtClean="0">
                <a:hlinkClick r:id="rId10"/>
              </a:rPr>
              <a:t>BCN3DTechnologies </a:t>
            </a:r>
            <a:r>
              <a:rPr lang="ca-ES" sz="1600" dirty="0" err="1" smtClean="0">
                <a:hlinkClick r:id="rId10"/>
              </a:rPr>
              <a:t>farm</a:t>
            </a:r>
            <a:endParaRPr lang="ca-ES" sz="1600" dirty="0" smtClean="0"/>
          </a:p>
          <a:p>
            <a:pPr>
              <a:lnSpc>
                <a:spcPct val="150000"/>
              </a:lnSpc>
            </a:pPr>
            <a:endParaRPr lang="es-ES" dirty="0"/>
          </a:p>
          <a:p>
            <a:pPr>
              <a:lnSpc>
                <a:spcPct val="150000"/>
              </a:lnSpc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21542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115616" y="1556792"/>
            <a:ext cx="6786610" cy="252028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s-ES" sz="1600" dirty="0" smtClean="0">
                <a:latin typeface="Segoe UI Light" panose="020B0502040204020203" pitchFamily="34" charset="0"/>
              </a:rPr>
              <a:t>PUESTA </a:t>
            </a:r>
            <a:r>
              <a:rPr lang="es-ES" sz="1600" dirty="0">
                <a:latin typeface="Segoe UI Light" panose="020B0502040204020203" pitchFamily="34" charset="0"/>
              </a:rPr>
              <a:t>EN </a:t>
            </a:r>
            <a:r>
              <a:rPr lang="es-ES" sz="1600" dirty="0" smtClean="0">
                <a:latin typeface="Segoe UI Light" panose="020B0502040204020203" pitchFamily="34" charset="0"/>
              </a:rPr>
              <a:t>MARCHA. Encendido y ajustes previos al funcionamiento de la máquina.</a:t>
            </a:r>
            <a:br>
              <a:rPr lang="es-ES" sz="1600" dirty="0" smtClean="0">
                <a:latin typeface="Segoe UI Light" panose="020B0502040204020203" pitchFamily="34" charset="0"/>
              </a:rPr>
            </a:br>
            <a:r>
              <a:rPr lang="es-ES" sz="1600" dirty="0" smtClean="0">
                <a:latin typeface="Segoe UI Light" panose="020B0502040204020203" pitchFamily="34" charset="0"/>
              </a:rPr>
              <a:t>PREGUNTAS FRECUENTES. Guía de mantenimiento. </a:t>
            </a:r>
            <a:br>
              <a:rPr lang="es-ES" sz="1600" dirty="0" smtClean="0">
                <a:latin typeface="Segoe UI Light" panose="020B0502040204020203" pitchFamily="34" charset="0"/>
              </a:rPr>
            </a:br>
            <a:r>
              <a:rPr lang="es-ES" sz="1600" dirty="0" err="1" smtClean="0">
                <a:latin typeface="Segoe UI Light" panose="020B0502040204020203" pitchFamily="34" charset="0"/>
              </a:rPr>
              <a:t>GUíA</a:t>
            </a:r>
            <a:r>
              <a:rPr lang="es-ES" sz="1600" dirty="0" smtClean="0">
                <a:latin typeface="Segoe UI Light" panose="020B0502040204020203" pitchFamily="34" charset="0"/>
              </a:rPr>
              <a:t> DE CALIBRACIÓN. Qué, cómo y porqué.</a:t>
            </a:r>
            <a:br>
              <a:rPr lang="es-ES" sz="1600" dirty="0" smtClean="0">
                <a:latin typeface="Segoe UI Light" panose="020B0502040204020203" pitchFamily="34" charset="0"/>
              </a:rPr>
            </a:br>
            <a:r>
              <a:rPr lang="es-ES" sz="1600" dirty="0" err="1" smtClean="0">
                <a:latin typeface="Segoe UI Light" panose="020B0502040204020203" pitchFamily="34" charset="0"/>
              </a:rPr>
              <a:t>GUíA</a:t>
            </a:r>
            <a:r>
              <a:rPr lang="es-ES" sz="1600" dirty="0" smtClean="0">
                <a:latin typeface="Segoe UI Light" panose="020B0502040204020203" pitchFamily="34" charset="0"/>
              </a:rPr>
              <a:t> DE MANTENIMIENTO. Consejos para que pueda sacar el máximo partido a la BCN3D+ y asegurar su buen funcionamiento. </a:t>
            </a:r>
            <a:br>
              <a:rPr lang="es-ES" sz="1600" dirty="0" smtClean="0">
                <a:latin typeface="Segoe UI Light" panose="020B0502040204020203" pitchFamily="34" charset="0"/>
              </a:rPr>
            </a:br>
            <a:r>
              <a:rPr lang="es-ES" sz="1600" dirty="0" smtClean="0">
                <a:latin typeface="Segoe UI Light" panose="020B0502040204020203" pitchFamily="34" charset="0"/>
              </a:rPr>
              <a:t>MANUAL DE USUARIO. </a:t>
            </a:r>
            <a:r>
              <a:rPr lang="es-ES" sz="1600" dirty="0" err="1" smtClean="0">
                <a:latin typeface="Segoe UI Light" panose="020B0502040204020203" pitchFamily="34" charset="0"/>
              </a:rPr>
              <a:t>Pdf</a:t>
            </a:r>
            <a:r>
              <a:rPr lang="es-ES" sz="1600" dirty="0" smtClean="0">
                <a:latin typeface="Segoe UI Light" panose="020B0502040204020203" pitchFamily="34" charset="0"/>
              </a:rPr>
              <a:t> con todo los detalles de la BCN3D+.</a:t>
            </a:r>
            <a:br>
              <a:rPr lang="es-ES" sz="1600" dirty="0" smtClean="0">
                <a:latin typeface="Segoe UI Light" panose="020B0502040204020203" pitchFamily="34" charset="0"/>
              </a:rPr>
            </a:br>
            <a:endParaRPr lang="es-ES" sz="1600" dirty="0">
              <a:latin typeface="Segoe UI Light" panose="020B0502040204020203" pitchFamily="34" charset="0"/>
            </a:endParaRPr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895324" y="1119172"/>
            <a:ext cx="7534328" cy="3571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0"/>
              </a:spcBef>
            </a:pPr>
            <a:r>
              <a:rPr lang="es-ES" sz="1800" b="1" dirty="0" smtClean="0">
                <a:latin typeface="Segoe UI Light" panose="020B0502040204020203" pitchFamily="34" charset="0"/>
              </a:rPr>
              <a:t>Manuales disponibles en la SD:</a:t>
            </a:r>
          </a:p>
          <a:p>
            <a:pPr marL="0">
              <a:spcBef>
                <a:spcPts val="0"/>
              </a:spcBef>
            </a:pPr>
            <a:endParaRPr lang="es-ES" sz="1800" b="1" dirty="0" smtClean="0">
              <a:latin typeface="Segoe UI Light" panose="020B0502040204020203" pitchFamily="34" charset="0"/>
            </a:endParaRPr>
          </a:p>
        </p:txBody>
      </p:sp>
      <p:sp>
        <p:nvSpPr>
          <p:cNvPr id="5" name="5 Título"/>
          <p:cNvSpPr txBox="1">
            <a:spLocks/>
          </p:cNvSpPr>
          <p:nvPr/>
        </p:nvSpPr>
        <p:spPr>
          <a:xfrm>
            <a:off x="642910" y="314303"/>
            <a:ext cx="5857916" cy="36988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s-ES" sz="2000" smtClean="0">
                <a:latin typeface="Segoe UI Light" panose="020B0502040204020203" pitchFamily="34" charset="0"/>
              </a:rPr>
              <a:t>Manual de impresión</a:t>
            </a:r>
            <a:endParaRPr lang="es-ES" sz="200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377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785786" y="3000372"/>
            <a:ext cx="7643866" cy="369881"/>
          </a:xfrm>
        </p:spPr>
        <p:txBody>
          <a:bodyPr/>
          <a:lstStyle/>
          <a:p>
            <a:pPr lvl="0"/>
            <a:r>
              <a:rPr sz="2000" b="1" dirty="0" err="1" smtClean="0">
                <a:latin typeface="Century Gothic" panose="020B0502020202020204" pitchFamily="34" charset="0"/>
              </a:rPr>
              <a:t>Esperamos</a:t>
            </a:r>
            <a:r>
              <a:rPr sz="2000" b="1" dirty="0" smtClean="0">
                <a:latin typeface="Century Gothic" panose="020B0502020202020204" pitchFamily="34" charset="0"/>
              </a:rPr>
              <a:t> </a:t>
            </a:r>
            <a:r>
              <a:rPr sz="2000" b="1" dirty="0" err="1" smtClean="0">
                <a:latin typeface="Century Gothic" panose="020B0502020202020204" pitchFamily="34" charset="0"/>
              </a:rPr>
              <a:t>que</a:t>
            </a:r>
            <a:r>
              <a:rPr sz="2000" b="1" dirty="0" smtClean="0">
                <a:latin typeface="Century Gothic" panose="020B0502020202020204" pitchFamily="34" charset="0"/>
              </a:rPr>
              <a:t> </a:t>
            </a:r>
            <a:r>
              <a:rPr sz="2000" b="1" dirty="0" err="1" smtClean="0">
                <a:latin typeface="Century Gothic" panose="020B0502020202020204" pitchFamily="34" charset="0"/>
              </a:rPr>
              <a:t>hayais</a:t>
            </a:r>
            <a:r>
              <a:rPr sz="2000" b="1" dirty="0" smtClean="0">
                <a:latin typeface="Century Gothic" panose="020B0502020202020204" pitchFamily="34" charset="0"/>
              </a:rPr>
              <a:t> </a:t>
            </a:r>
            <a:r>
              <a:rPr sz="2000" b="1" dirty="0" err="1" smtClean="0">
                <a:latin typeface="Century Gothic" panose="020B0502020202020204" pitchFamily="34" charset="0"/>
              </a:rPr>
              <a:t>disfrutado</a:t>
            </a:r>
            <a:r>
              <a:rPr sz="2000" b="1" dirty="0" smtClean="0">
                <a:latin typeface="Century Gothic" panose="020B0502020202020204" pitchFamily="34" charset="0"/>
              </a:rPr>
              <a:t> de la </a:t>
            </a:r>
            <a:r>
              <a:rPr sz="2000" b="1" dirty="0" err="1" smtClean="0">
                <a:latin typeface="Century Gothic" panose="020B0502020202020204" pitchFamily="34" charset="0"/>
              </a:rPr>
              <a:t>experiencia</a:t>
            </a:r>
            <a:r>
              <a:rPr sz="2000" b="1" dirty="0" smtClean="0">
                <a:latin typeface="Century Gothic" panose="020B0502020202020204" pitchFamily="34" charset="0"/>
              </a:rPr>
              <a:t>!</a:t>
            </a:r>
            <a:br>
              <a:rPr sz="2000" b="1" dirty="0" smtClean="0">
                <a:latin typeface="Century Gothic" panose="020B0502020202020204" pitchFamily="34" charset="0"/>
              </a:rPr>
            </a:br>
            <a:r>
              <a:rPr sz="2000" dirty="0" smtClean="0">
                <a:latin typeface="Century Gothic" panose="020B0502020202020204" pitchFamily="34" charset="0"/>
              </a:rPr>
              <a:t>No </a:t>
            </a:r>
            <a:r>
              <a:rPr sz="2000" dirty="0" err="1" smtClean="0">
                <a:latin typeface="Century Gothic" panose="020B0502020202020204" pitchFamily="34" charset="0"/>
              </a:rPr>
              <a:t>olvidéis</a:t>
            </a:r>
            <a:r>
              <a:rPr sz="2000" dirty="0" smtClean="0">
                <a:latin typeface="Century Gothic" panose="020B0502020202020204" pitchFamily="34" charset="0"/>
              </a:rPr>
              <a:t> </a:t>
            </a:r>
            <a:r>
              <a:rPr sz="2000" dirty="0" err="1" smtClean="0">
                <a:latin typeface="Century Gothic" panose="020B0502020202020204" pitchFamily="34" charset="0"/>
              </a:rPr>
              <a:t>seguirnos</a:t>
            </a:r>
            <a:r>
              <a:rPr sz="2000" dirty="0" smtClean="0">
                <a:latin typeface="Century Gothic" panose="020B0502020202020204" pitchFamily="34" charset="0"/>
              </a:rPr>
              <a:t> en Twitter, </a:t>
            </a:r>
            <a:r>
              <a:rPr sz="2000" dirty="0" err="1" smtClean="0">
                <a:latin typeface="Century Gothic" panose="020B0502020202020204" pitchFamily="34" charset="0"/>
              </a:rPr>
              <a:t>Facebook</a:t>
            </a:r>
            <a:r>
              <a:rPr sz="2000" dirty="0" smtClean="0">
                <a:latin typeface="Century Gothic" panose="020B0502020202020204" pitchFamily="34" charset="0"/>
              </a:rPr>
              <a:t> y Google+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4"/>
          </p:nvPr>
        </p:nvSpPr>
        <p:spPr>
          <a:xfrm>
            <a:off x="2214546" y="4714884"/>
            <a:ext cx="4714908" cy="1071570"/>
          </a:xfrm>
        </p:spPr>
        <p:txBody>
          <a:bodyPr/>
          <a:lstStyle/>
          <a:p>
            <a:r>
              <a:rPr sz="1800" smtClean="0">
                <a:latin typeface="Century Gothic" panose="020B0502020202020204" pitchFamily="34" charset="0"/>
              </a:rPr>
              <a:t>Equipo </a:t>
            </a:r>
            <a:r>
              <a:rPr sz="1800" smtClean="0">
                <a:latin typeface="Century Gothic" panose="020B0502020202020204" pitchFamily="34" charset="0"/>
              </a:rPr>
              <a:t>BCN3DTechnologies</a:t>
            </a:r>
            <a:endParaRPr lang="es-ES" sz="1800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s-ES_tradnl" sz="1800" noProof="0" dirty="0" smtClean="0">
                <a:latin typeface="Segoe UI Light" panose="020B0502040204020203" pitchFamily="34" charset="0"/>
              </a:rPr>
              <a:t>Diseño </a:t>
            </a:r>
            <a:r>
              <a:rPr lang="es-ES_tradnl" sz="1800" dirty="0" smtClean="0">
                <a:latin typeface="Segoe UI Light" panose="020B0502040204020203" pitchFamily="34" charset="0"/>
              </a:rPr>
              <a:t>CAD: </a:t>
            </a:r>
            <a:r>
              <a:rPr lang="es-ES_tradnl" sz="1800" noProof="0" dirty="0" smtClean="0">
                <a:latin typeface="Segoe UI Light" panose="020B0502040204020203" pitchFamily="34" charset="0"/>
              </a:rPr>
              <a:t>Formas prohibidas</a:t>
            </a:r>
            <a:endParaRPr lang="es-ES_tradnl" sz="1800" noProof="0" dirty="0">
              <a:latin typeface="Segoe UI Light" panose="020B0502040204020203" pitchFamily="34" charset="0"/>
            </a:endParaRPr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4"/>
          </p:nvPr>
        </p:nvSpPr>
        <p:spPr>
          <a:xfrm>
            <a:off x="714348" y="1628800"/>
            <a:ext cx="7715304" cy="237626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En general todas las piezas deben salir de caras planas.</a:t>
            </a:r>
          </a:p>
          <a:p>
            <a:pPr>
              <a:buFont typeface="Arial" pitchFamily="34" charset="0"/>
              <a:buChar char="•"/>
            </a:pPr>
            <a:endParaRPr lang="es-ES_tradnl" sz="1600" dirty="0">
              <a:latin typeface="Segoe UI Light" panose="020B0502040204020203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La máquina no acepta zonas que floten en el aire.</a:t>
            </a:r>
          </a:p>
          <a:p>
            <a:pPr>
              <a:buFont typeface="Arial" pitchFamily="34" charset="0"/>
              <a:buChar char="•"/>
            </a:pPr>
            <a:endParaRPr lang="es-ES_tradnl" sz="1600" dirty="0">
              <a:latin typeface="Segoe UI Light" panose="020B0502040204020203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Geometrías de </a:t>
            </a:r>
            <a:r>
              <a:rPr lang="es-ES_tradnl" sz="1600" b="1" dirty="0" smtClean="0">
                <a:latin typeface="Segoe UI Light" panose="020B0502040204020203" pitchFamily="34" charset="0"/>
              </a:rPr>
              <a:t>menos de 1mm</a:t>
            </a:r>
            <a:r>
              <a:rPr lang="es-ES_tradnl" sz="1600" dirty="0" smtClean="0">
                <a:latin typeface="Segoe UI Light" panose="020B0502040204020203" pitchFamily="34" charset="0"/>
              </a:rPr>
              <a:t> son susceptibles de no aparecer en la impresión.</a:t>
            </a:r>
          </a:p>
          <a:p>
            <a:pPr>
              <a:buFont typeface="Arial" pitchFamily="34" charset="0"/>
              <a:buChar char="•"/>
            </a:pPr>
            <a:endParaRPr lang="es-ES_tradnl" sz="1600" dirty="0">
              <a:latin typeface="Segoe UI Light" panose="020B0502040204020203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Paredes estrechas darán lugar a piezas débiles.</a:t>
            </a:r>
          </a:p>
          <a:p>
            <a:endParaRPr lang="es-ES" sz="1600" dirty="0">
              <a:latin typeface="Segoe UI Light" panose="020B0502040204020203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899592" y="3933056"/>
            <a:ext cx="14401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9900" dirty="0" smtClean="0"/>
              <a:t>T</a:t>
            </a:r>
            <a:endParaRPr lang="ca-ES" sz="19900" dirty="0"/>
          </a:p>
        </p:txBody>
      </p:sp>
      <p:sp>
        <p:nvSpPr>
          <p:cNvPr id="7" name="6 CuadroTexto"/>
          <p:cNvSpPr txBox="1"/>
          <p:nvPr/>
        </p:nvSpPr>
        <p:spPr>
          <a:xfrm rot="10800000">
            <a:off x="2915816" y="4005064"/>
            <a:ext cx="14401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9900" dirty="0" smtClean="0"/>
              <a:t>T</a:t>
            </a:r>
            <a:endParaRPr lang="ca-ES" sz="19900" dirty="0"/>
          </a:p>
        </p:txBody>
      </p:sp>
      <p:grpSp>
        <p:nvGrpSpPr>
          <p:cNvPr id="4" name="3 Grupo"/>
          <p:cNvGrpSpPr/>
          <p:nvPr/>
        </p:nvGrpSpPr>
        <p:grpSpPr>
          <a:xfrm>
            <a:off x="5080967" y="3982988"/>
            <a:ext cx="2448272" cy="3154710"/>
            <a:chOff x="5796136" y="3933056"/>
            <a:chExt cx="2448272" cy="3154710"/>
          </a:xfrm>
        </p:grpSpPr>
        <p:sp>
          <p:nvSpPr>
            <p:cNvPr id="8" name="7 CuadroTexto"/>
            <p:cNvSpPr txBox="1"/>
            <p:nvPr/>
          </p:nvSpPr>
          <p:spPr>
            <a:xfrm>
              <a:off x="5796136" y="3933056"/>
              <a:ext cx="216024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19900" dirty="0" smtClean="0"/>
                <a:t>T</a:t>
              </a:r>
              <a:endParaRPr lang="ca-ES" sz="19900" dirty="0"/>
            </a:p>
          </p:txBody>
        </p:sp>
        <p:sp>
          <p:nvSpPr>
            <p:cNvPr id="9" name="8 CuadroTexto"/>
            <p:cNvSpPr txBox="1"/>
            <p:nvPr/>
          </p:nvSpPr>
          <p:spPr>
            <a:xfrm>
              <a:off x="6804248" y="3933056"/>
              <a:ext cx="144016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19900" dirty="0" smtClean="0"/>
                <a:t>T</a:t>
              </a:r>
              <a:endParaRPr lang="ca-ES" sz="19900" dirty="0"/>
            </a:p>
          </p:txBody>
        </p:sp>
      </p:grpSp>
      <p:pic>
        <p:nvPicPr>
          <p:cNvPr id="1028" name="Picture 4" descr="http://upload.wikimedia.org/wikipedia/commons/f/f8/Traffic_lights_4_state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46" r="27896" b="25840"/>
          <a:stretch/>
        </p:blipFill>
        <p:spPr bwMode="auto">
          <a:xfrm>
            <a:off x="4338836" y="5699315"/>
            <a:ext cx="280541" cy="69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upload.wikimedia.org/wikipedia/commons/f/f8/Traffic_lights_4_state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4519" b="24608"/>
          <a:stretch/>
        </p:blipFill>
        <p:spPr bwMode="auto">
          <a:xfrm>
            <a:off x="1975969" y="5699316"/>
            <a:ext cx="319975" cy="69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upload.wikimedia.org/wikipedia/commons/f/f8/Traffic_lights_4_state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4331" r="3904" b="25041"/>
          <a:stretch/>
        </p:blipFill>
        <p:spPr bwMode="auto">
          <a:xfrm>
            <a:off x="7256489" y="5699315"/>
            <a:ext cx="288287" cy="73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7232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s-ES_tradnl" sz="1800" noProof="0" dirty="0" smtClean="0">
                <a:latin typeface="Segoe UI Light" panose="020B0502040204020203" pitchFamily="34" charset="0"/>
              </a:rPr>
              <a:t>Diseño CAD:</a:t>
            </a:r>
            <a:endParaRPr lang="es-ES_tradnl" sz="1800" noProof="0" dirty="0">
              <a:latin typeface="Segoe UI Light" panose="020B0502040204020203" pitchFamily="34" charset="0"/>
            </a:endParaRPr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4"/>
          </p:nvPr>
        </p:nvSpPr>
        <p:spPr>
          <a:xfrm>
            <a:off x="714348" y="1520124"/>
            <a:ext cx="7715304" cy="4429156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De los programas de CAD se obtienen los diseños de piezas que se quieren imprimir.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Algunos ejemplos son:</a:t>
            </a:r>
          </a:p>
          <a:p>
            <a:pPr lvl="1">
              <a:lnSpc>
                <a:spcPct val="150000"/>
              </a:lnSpc>
            </a:pPr>
            <a:r>
              <a:rPr lang="es-ES_tradnl" sz="1600" dirty="0" smtClean="0">
                <a:latin typeface="Segoe UI Light" panose="020B0502040204020203" pitchFamily="34" charset="0"/>
              </a:rPr>
              <a:t>Programas gratuitos: 123D, </a:t>
            </a:r>
            <a:r>
              <a:rPr lang="es-ES_tradnl" sz="1600" dirty="0" err="1" smtClean="0">
                <a:latin typeface="Segoe UI Light" panose="020B0502040204020203" pitchFamily="34" charset="0"/>
              </a:rPr>
              <a:t>GoogleSketchup</a:t>
            </a:r>
            <a:r>
              <a:rPr lang="es-ES_tradnl" sz="1600" dirty="0" smtClean="0">
                <a:latin typeface="Segoe UI Light" panose="020B0502040204020203" pitchFamily="34" charset="0"/>
              </a:rPr>
              <a:t>, </a:t>
            </a:r>
            <a:r>
              <a:rPr lang="es-ES_tradnl" sz="1600" dirty="0" err="1" smtClean="0">
                <a:latin typeface="Segoe UI Light" panose="020B0502040204020203" pitchFamily="34" charset="0"/>
              </a:rPr>
              <a:t>OpenSCad</a:t>
            </a:r>
            <a:r>
              <a:rPr lang="es-ES_tradnl" sz="1600" dirty="0" smtClean="0">
                <a:latin typeface="Segoe UI Light" panose="020B0502040204020203" pitchFamily="34" charset="0"/>
              </a:rPr>
              <a:t>...</a:t>
            </a:r>
          </a:p>
          <a:p>
            <a:pPr lvl="1">
              <a:lnSpc>
                <a:spcPct val="150000"/>
              </a:lnSpc>
            </a:pPr>
            <a:r>
              <a:rPr lang="es-ES_tradnl" sz="1600" dirty="0" smtClean="0">
                <a:latin typeface="Segoe UI Light" panose="020B0502040204020203" pitchFamily="34" charset="0"/>
              </a:rPr>
              <a:t>Programas comerciales: </a:t>
            </a:r>
            <a:r>
              <a:rPr lang="es-ES_tradnl" sz="1600" dirty="0" err="1" smtClean="0">
                <a:latin typeface="Segoe UI Light" panose="020B0502040204020203" pitchFamily="34" charset="0"/>
              </a:rPr>
              <a:t>Solidworks</a:t>
            </a:r>
            <a:r>
              <a:rPr lang="es-ES_tradnl" sz="1600" dirty="0" smtClean="0">
                <a:latin typeface="Segoe UI Light" panose="020B0502040204020203" pitchFamily="34" charset="0"/>
              </a:rPr>
              <a:t>, Catia, 3DStudio, NX...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Lo importante es que exporten a .STL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El hecho de imprimir una pieza no depende del programa de CAD usado, tan solo de que el formato sea .STL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Es importante modificar la calidad de exportación en el programa CAD antes de exportar a .STL</a:t>
            </a:r>
          </a:p>
          <a:p>
            <a:endParaRPr lang="es-ES" sz="1600" dirty="0">
              <a:latin typeface="Segoe UI Ligh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s-ES_tradnl" sz="1800" noProof="0" dirty="0" smtClean="0">
                <a:latin typeface="Segoe UI Light" panose="020B0502040204020203" pitchFamily="34" charset="0"/>
              </a:rPr>
              <a:t>Diseño CAD: Un archivo .STL</a:t>
            </a:r>
            <a:endParaRPr lang="es-ES_tradnl" sz="1800" noProof="0" dirty="0">
              <a:latin typeface="Segoe UI Light" panose="020B0502040204020203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918572" y="5805264"/>
            <a:ext cx="7272808" cy="584775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lvl="2" algn="just">
              <a:buNone/>
              <a:tabLst>
                <a:tab pos="0" algn="l"/>
              </a:tabLst>
            </a:pPr>
            <a:r>
              <a:rPr lang="es-ES_tradnl" sz="1600" dirty="0" smtClean="0">
                <a:latin typeface="Segoe UI Light" panose="020B0502040204020203" pitchFamily="34" charset="0"/>
              </a:rPr>
              <a:t>Un archivo .STL es una superficie cerrada compuesta de triángulos. Cuanto más pequeños son estos triángulos, mayor será la resolución del fichero final.  </a:t>
            </a:r>
          </a:p>
        </p:txBody>
      </p:sp>
      <p:grpSp>
        <p:nvGrpSpPr>
          <p:cNvPr id="4" name="3 Grupo"/>
          <p:cNvGrpSpPr/>
          <p:nvPr/>
        </p:nvGrpSpPr>
        <p:grpSpPr>
          <a:xfrm>
            <a:off x="1763688" y="2060848"/>
            <a:ext cx="5616624" cy="3000678"/>
            <a:chOff x="1763688" y="2060848"/>
            <a:chExt cx="5616624" cy="300067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185" t="3136" r="70060" b="1399"/>
            <a:stretch/>
          </p:blipFill>
          <p:spPr bwMode="auto">
            <a:xfrm>
              <a:off x="1763688" y="2060848"/>
              <a:ext cx="1736437" cy="3000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 descr="http://www.r3ald.com/documents/10192/0/FicheroSTL_1.gif/40923e95-61af-4f64-802f-d5b41b18c5f3?t=139452930163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4375" t="2729" r="34773" b="2652"/>
            <a:stretch/>
          </p:blipFill>
          <p:spPr bwMode="auto">
            <a:xfrm>
              <a:off x="3611417" y="2087417"/>
              <a:ext cx="1863077" cy="2974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://www.r3ald.com/documents/10192/0/FicheroSTL_1.gif/40923e95-61af-4f64-802f-d5b41b18c5f3?t=139452930163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70239" t="2583" r="1244" b="2799"/>
            <a:stretch/>
          </p:blipFill>
          <p:spPr bwMode="auto">
            <a:xfrm>
              <a:off x="5658192" y="2087417"/>
              <a:ext cx="1722120" cy="2974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121333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>
              <a:spcBef>
                <a:spcPts val="0"/>
              </a:spcBef>
              <a:buNone/>
            </a:pPr>
            <a:r>
              <a:rPr lang="es-ES" sz="1800" dirty="0" smtClean="0">
                <a:latin typeface="Segoe UI Light" panose="020B0502040204020203" pitchFamily="34" charset="0"/>
              </a:rPr>
              <a:t>¿Cómo reparar y/o orientar un archivo .</a:t>
            </a:r>
            <a:r>
              <a:rPr lang="es-ES" sz="1800" dirty="0" err="1" smtClean="0">
                <a:latin typeface="Segoe UI Light" panose="020B0502040204020203" pitchFamily="34" charset="0"/>
              </a:rPr>
              <a:t>stl</a:t>
            </a:r>
            <a:r>
              <a:rPr lang="es-ES" sz="1800" dirty="0" smtClean="0">
                <a:latin typeface="Segoe UI Light" panose="020B0502040204020203" pitchFamily="34" charset="0"/>
              </a:rPr>
              <a:t>?</a:t>
            </a:r>
          </a:p>
        </p:txBody>
      </p:sp>
      <p:sp>
        <p:nvSpPr>
          <p:cNvPr id="7" name="6 Rectángulo"/>
          <p:cNvSpPr/>
          <p:nvPr/>
        </p:nvSpPr>
        <p:spPr>
          <a:xfrm>
            <a:off x="611560" y="1556792"/>
            <a:ext cx="7704856" cy="791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dirty="0" err="1" smtClean="0">
                <a:latin typeface="Segoe UI Light" panose="020B0502040204020203" pitchFamily="34" charset="0"/>
              </a:rPr>
              <a:t>NetFabb</a:t>
            </a:r>
            <a:r>
              <a:rPr lang="es-ES" sz="1600" b="1" dirty="0" smtClean="0">
                <a:latin typeface="Segoe UI Light" panose="020B0502040204020203" pitchFamily="34" charset="0"/>
              </a:rPr>
              <a:t> </a:t>
            </a:r>
            <a:r>
              <a:rPr lang="es-ES" sz="1600" dirty="0">
                <a:latin typeface="Segoe UI Light" panose="020B0502040204020203" pitchFamily="34" charset="0"/>
              </a:rPr>
              <a:t>es un programa para la visualización, reparación, y transformación de archivos STL</a:t>
            </a:r>
            <a:r>
              <a:rPr lang="es-ES" sz="1600" dirty="0" smtClean="0">
                <a:latin typeface="Segoe UI Light" panose="020B0502040204020203" pitchFamily="34" charset="0"/>
              </a:rPr>
              <a:t>.</a:t>
            </a:r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06" t="9960" r="27344" b="7618"/>
          <a:stretch/>
        </p:blipFill>
        <p:spPr bwMode="auto">
          <a:xfrm>
            <a:off x="2461648" y="2348879"/>
            <a:ext cx="4004679" cy="3706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9048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s-ES" noProof="0" dirty="0" smtClean="0">
                <a:latin typeface="Segoe UI Light" panose="020B0502040204020203" pitchFamily="34" charset="0"/>
              </a:rPr>
              <a:t> </a:t>
            </a:r>
            <a:r>
              <a:rPr lang="es-ES" noProof="0" dirty="0" err="1" smtClean="0">
                <a:latin typeface="Segoe UI Light" panose="020B0502040204020203" pitchFamily="34" charset="0"/>
              </a:rPr>
              <a:t>NetFabb</a:t>
            </a:r>
            <a:endParaRPr lang="es-ES" noProof="0" dirty="0" smtClean="0">
              <a:latin typeface="Segoe UI Light" panose="020B0502040204020203" pitchFamily="34" charset="0"/>
            </a:endParaRPr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4"/>
          </p:nvPr>
        </p:nvSpPr>
        <p:spPr>
          <a:xfrm>
            <a:off x="714348" y="1857364"/>
            <a:ext cx="7715304" cy="5748100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En el caso que nos ocupa nos servirá para:</a:t>
            </a:r>
          </a:p>
          <a:p>
            <a:pPr lvl="1">
              <a:lnSpc>
                <a:spcPct val="150000"/>
              </a:lnSpc>
            </a:pPr>
            <a:r>
              <a:rPr lang="es-ES" sz="1600" dirty="0" smtClean="0">
                <a:latin typeface="Segoe UI Light" panose="020B0502040204020203" pitchFamily="34" charset="0"/>
              </a:rPr>
              <a:t>Posicionar las piezas y evitar que estas se empiecen a imprimir por donde no toca.</a:t>
            </a:r>
          </a:p>
          <a:p>
            <a:pPr lvl="1">
              <a:lnSpc>
                <a:spcPct val="150000"/>
              </a:lnSpc>
            </a:pPr>
            <a:r>
              <a:rPr lang="es-ES" sz="1600" dirty="0" smtClean="0">
                <a:latin typeface="Segoe UI Light" panose="020B0502040204020203" pitchFamily="34" charset="0"/>
              </a:rPr>
              <a:t>Reparar STL que puedan estar dañados</a:t>
            </a:r>
          </a:p>
          <a:p>
            <a:pPr lvl="1">
              <a:lnSpc>
                <a:spcPct val="150000"/>
              </a:lnSpc>
            </a:pPr>
            <a:r>
              <a:rPr lang="es-ES" sz="1600" dirty="0" smtClean="0">
                <a:latin typeface="Segoe UI Light" panose="020B0502040204020203" pitchFamily="34" charset="0"/>
              </a:rPr>
              <a:t>Escalar piezas si es necesario</a:t>
            </a:r>
          </a:p>
          <a:p>
            <a:pPr lvl="2">
              <a:lnSpc>
                <a:spcPct val="150000"/>
              </a:lnSpc>
              <a:buNone/>
            </a:pPr>
            <a:endParaRPr lang="es-ES" sz="1600" dirty="0" smtClean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Es un programa gratuito que se puede descargar en su web.</a:t>
            </a:r>
            <a:endParaRPr lang="es-ES" sz="1600" dirty="0">
              <a:latin typeface="Segoe UI Light" panose="020B0502040204020203" pitchFamily="34" charset="0"/>
            </a:endParaRPr>
          </a:p>
        </p:txBody>
      </p:sp>
      <p:pic>
        <p:nvPicPr>
          <p:cNvPr id="5" name="Picture 14" descr="http://netfabb.com/userfiles/image/3D_netfabb.gi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16" y="1121072"/>
            <a:ext cx="1368152" cy="4505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6091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2193</TotalTime>
  <Words>2009</Words>
  <Application>Microsoft Office PowerPoint</Application>
  <PresentationFormat>Presentación en pantalla (4:3)</PresentationFormat>
  <Paragraphs>333</Paragraphs>
  <Slides>45</Slides>
  <Notes>5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45</vt:i4>
      </vt:variant>
    </vt:vector>
  </HeadingPairs>
  <TitlesOfParts>
    <vt:vector size="48" baseType="lpstr">
      <vt:lpstr>Tema de Office</vt:lpstr>
      <vt:lpstr>1_Tema de Office</vt:lpstr>
      <vt:lpstr>Diseño personalizado</vt:lpstr>
      <vt:lpstr>Manual de impresión ¡Del CAD a tu mano!</vt:lpstr>
      <vt:lpstr>Índice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ASPECTOS TÉCNICOS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PUESTA EN MARCHA. Encendido y ajustes previos al funcionamiento de la máquina. PREGUNTAS FRECUENTES. Guía de mantenimiento.  GUíA DE CALIBRACIÓN. Qué, cómo y porqué. GUíA DE MANTENIMIENTO. Consejos para que pueda sacar el máximo partido a la BCN3D+ y asegurar su buen funcionamiento.  MANUAL DE USUARIO. Pdf con todo los detalles de la BCN3D+. </vt:lpstr>
      <vt:lpstr>Esperamos que hayais disfrutado de la experiencia! No olvidéis seguirnos en Twitter, Facebook y Google+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eriera</dc:creator>
  <cp:lastModifiedBy>Joan Ollés Padilla</cp:lastModifiedBy>
  <cp:revision>152</cp:revision>
  <cp:lastPrinted>2015-03-04T08:36:37Z</cp:lastPrinted>
  <dcterms:created xsi:type="dcterms:W3CDTF">2013-05-17T08:20:34Z</dcterms:created>
  <dcterms:modified xsi:type="dcterms:W3CDTF">2015-05-25T08:01:03Z</dcterms:modified>
</cp:coreProperties>
</file>